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23"/>
  </p:notesMasterIdLst>
  <p:handoutMasterIdLst>
    <p:handoutMasterId r:id="rId24"/>
  </p:handoutMasterIdLst>
  <p:sldIdLst>
    <p:sldId id="256" r:id="rId3"/>
    <p:sldId id="418" r:id="rId4"/>
    <p:sldId id="257" r:id="rId5"/>
    <p:sldId id="8360" r:id="rId6"/>
    <p:sldId id="8361" r:id="rId7"/>
    <p:sldId id="2076137469" r:id="rId8"/>
    <p:sldId id="258" r:id="rId9"/>
    <p:sldId id="308" r:id="rId10"/>
    <p:sldId id="2004" r:id="rId11"/>
    <p:sldId id="2005" r:id="rId12"/>
    <p:sldId id="8362" r:id="rId13"/>
    <p:sldId id="299" r:id="rId14"/>
    <p:sldId id="2076137470" r:id="rId15"/>
    <p:sldId id="309" r:id="rId16"/>
    <p:sldId id="3164" r:id="rId17"/>
    <p:sldId id="8372" r:id="rId18"/>
    <p:sldId id="3169" r:id="rId19"/>
    <p:sldId id="3210" r:id="rId20"/>
    <p:sldId id="3211" r:id="rId21"/>
    <p:sldId id="42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925" autoAdjust="0"/>
  </p:normalViewPr>
  <p:slideViewPr>
    <p:cSldViewPr snapToGrid="0" showGuides="1">
      <p:cViewPr varScale="1">
        <p:scale>
          <a:sx n="65" d="100"/>
          <a:sy n="65" d="100"/>
        </p:scale>
        <p:origin x="1784" y="60"/>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0582DDE-ACC0-4418-997E-C052C6E4BCF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E0CFA0C9-4B79-42C9-BDFD-D438E3D66142}">
      <dgm:prSet/>
      <dgm:spPr/>
      <dgm:t>
        <a:bodyPr/>
        <a:lstStyle/>
        <a:p>
          <a:r>
            <a:rPr lang="en-US"/>
            <a:t>Stream processing is where you continuously incorporate new data and compute results</a:t>
          </a:r>
        </a:p>
      </dgm:t>
    </dgm:pt>
    <dgm:pt modelId="{F5F4049F-C552-43B4-BA8B-16FA24075B45}" type="parTrans" cxnId="{ECA03CA5-4E19-4CCC-A21E-ED12B462E88B}">
      <dgm:prSet/>
      <dgm:spPr/>
      <dgm:t>
        <a:bodyPr/>
        <a:lstStyle/>
        <a:p>
          <a:endParaRPr lang="en-US"/>
        </a:p>
      </dgm:t>
    </dgm:pt>
    <dgm:pt modelId="{417C0A47-ECBB-477C-B324-E8A71A908FF0}" type="sibTrans" cxnId="{ECA03CA5-4E19-4CCC-A21E-ED12B462E88B}">
      <dgm:prSet/>
      <dgm:spPr/>
      <dgm:t>
        <a:bodyPr/>
        <a:lstStyle/>
        <a:p>
          <a:endParaRPr lang="en-US"/>
        </a:p>
      </dgm:t>
    </dgm:pt>
    <dgm:pt modelId="{F58A00D6-797E-4388-9203-220E2A05E0E4}">
      <dgm:prSet/>
      <dgm:spPr/>
      <dgm:t>
        <a:bodyPr/>
        <a:lstStyle/>
        <a:p>
          <a:r>
            <a:rPr lang="en-US"/>
            <a:t>Streaming data comes in faster than it can be consumed</a:t>
          </a:r>
        </a:p>
      </dgm:t>
    </dgm:pt>
    <dgm:pt modelId="{036946B3-14EE-4276-BD0A-FDC63DA9FC73}" type="parTrans" cxnId="{D97BA6A0-C846-4AFC-AABC-D179C5AF5E79}">
      <dgm:prSet/>
      <dgm:spPr/>
      <dgm:t>
        <a:bodyPr/>
        <a:lstStyle/>
        <a:p>
          <a:endParaRPr lang="en-US"/>
        </a:p>
      </dgm:t>
    </dgm:pt>
    <dgm:pt modelId="{BF68E027-EE54-40B8-82AB-64A3DE073A8C}" type="sibTrans" cxnId="{D97BA6A0-C846-4AFC-AABC-D179C5AF5E79}">
      <dgm:prSet/>
      <dgm:spPr/>
      <dgm:t>
        <a:bodyPr/>
        <a:lstStyle/>
        <a:p>
          <a:endParaRPr lang="en-US"/>
        </a:p>
      </dgm:t>
    </dgm:pt>
    <dgm:pt modelId="{DE83FBA0-8B9B-4A99-AA18-AB8D6C555B65}">
      <dgm:prSet/>
      <dgm:spPr/>
      <dgm:t>
        <a:bodyPr/>
        <a:lstStyle/>
        <a:p>
          <a:r>
            <a:rPr lang="en-US"/>
            <a:t>Stream of data is treated as a table to which data is continuously appended</a:t>
          </a:r>
        </a:p>
      </dgm:t>
    </dgm:pt>
    <dgm:pt modelId="{E1F56782-B11C-40B5-8BB2-E8DF70FCBE99}" type="parTrans" cxnId="{6E11E605-5553-43A9-8FBD-5DFFC37646E7}">
      <dgm:prSet/>
      <dgm:spPr/>
      <dgm:t>
        <a:bodyPr/>
        <a:lstStyle/>
        <a:p>
          <a:endParaRPr lang="en-US"/>
        </a:p>
      </dgm:t>
    </dgm:pt>
    <dgm:pt modelId="{BE2ABA15-BDE0-47C4-8B70-18A9EB0259C7}" type="sibTrans" cxnId="{6E11E605-5553-43A9-8FBD-5DFFC37646E7}">
      <dgm:prSet/>
      <dgm:spPr/>
      <dgm:t>
        <a:bodyPr/>
        <a:lstStyle/>
        <a:p>
          <a:endParaRPr lang="en-US"/>
        </a:p>
      </dgm:t>
    </dgm:pt>
    <dgm:pt modelId="{A47CD9AC-F256-4177-A34E-B101DCCDE6EA}">
      <dgm:prSet/>
      <dgm:spPr/>
      <dgm:t>
        <a:bodyPr/>
        <a:lstStyle/>
        <a:p>
          <a:r>
            <a:rPr lang="en-US"/>
            <a:t>Data is typically not ordered in any way</a:t>
          </a:r>
        </a:p>
      </dgm:t>
    </dgm:pt>
    <dgm:pt modelId="{A63A3651-12B2-4BD4-B6BB-4A8517ED698B}" type="parTrans" cxnId="{7CC6C678-F942-4E9B-9339-A2D5774E340F}">
      <dgm:prSet/>
      <dgm:spPr/>
      <dgm:t>
        <a:bodyPr/>
        <a:lstStyle/>
        <a:p>
          <a:endParaRPr lang="en-US"/>
        </a:p>
      </dgm:t>
    </dgm:pt>
    <dgm:pt modelId="{6491B225-4401-4A57-A8AD-3EB0CE1B3A68}" type="sibTrans" cxnId="{7CC6C678-F942-4E9B-9339-A2D5774E340F}">
      <dgm:prSet/>
      <dgm:spPr/>
      <dgm:t>
        <a:bodyPr/>
        <a:lstStyle/>
        <a:p>
          <a:endParaRPr lang="en-US"/>
        </a:p>
      </dgm:t>
    </dgm:pt>
    <dgm:pt modelId="{94C19DAB-7AE9-4134-BA18-9171E4708F39}" type="pres">
      <dgm:prSet presAssocID="{40582DDE-ACC0-4418-997E-C052C6E4BCF4}" presName="root" presStyleCnt="0">
        <dgm:presLayoutVars>
          <dgm:dir/>
          <dgm:resizeHandles val="exact"/>
        </dgm:presLayoutVars>
      </dgm:prSet>
      <dgm:spPr/>
    </dgm:pt>
    <dgm:pt modelId="{33E2C100-1555-4C4A-A980-B4924945D453}" type="pres">
      <dgm:prSet presAssocID="{E0CFA0C9-4B79-42C9-BDFD-D438E3D66142}" presName="compNode" presStyleCnt="0"/>
      <dgm:spPr/>
    </dgm:pt>
    <dgm:pt modelId="{00181C96-314B-42D2-AF37-E762F59B43F5}" type="pres">
      <dgm:prSet presAssocID="{E0CFA0C9-4B79-42C9-BDFD-D438E3D66142}" presName="bgRect" presStyleLbl="bgShp" presStyleIdx="0" presStyleCnt="4"/>
      <dgm:spPr/>
    </dgm:pt>
    <dgm:pt modelId="{DEBE8A6C-0991-4BC5-88C2-8B108AFEBECB}" type="pres">
      <dgm:prSet presAssocID="{E0CFA0C9-4B79-42C9-BDFD-D438E3D6614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D60FDF4-2BEE-4B8B-B501-E618E74B83DD}" type="pres">
      <dgm:prSet presAssocID="{E0CFA0C9-4B79-42C9-BDFD-D438E3D66142}" presName="spaceRect" presStyleCnt="0"/>
      <dgm:spPr/>
    </dgm:pt>
    <dgm:pt modelId="{382948CE-4046-4EA0-9270-2248EA15745E}" type="pres">
      <dgm:prSet presAssocID="{E0CFA0C9-4B79-42C9-BDFD-D438E3D66142}" presName="parTx" presStyleLbl="revTx" presStyleIdx="0" presStyleCnt="4">
        <dgm:presLayoutVars>
          <dgm:chMax val="0"/>
          <dgm:chPref val="0"/>
        </dgm:presLayoutVars>
      </dgm:prSet>
      <dgm:spPr/>
    </dgm:pt>
    <dgm:pt modelId="{06CC8CD4-3BB2-4855-86FE-9774F91313DB}" type="pres">
      <dgm:prSet presAssocID="{417C0A47-ECBB-477C-B324-E8A71A908FF0}" presName="sibTrans" presStyleCnt="0"/>
      <dgm:spPr/>
    </dgm:pt>
    <dgm:pt modelId="{9715A8F0-1753-4241-95A3-D60967848675}" type="pres">
      <dgm:prSet presAssocID="{F58A00D6-797E-4388-9203-220E2A05E0E4}" presName="compNode" presStyleCnt="0"/>
      <dgm:spPr/>
    </dgm:pt>
    <dgm:pt modelId="{C30D8EBF-3075-49B4-91B6-B9E63FC53CA7}" type="pres">
      <dgm:prSet presAssocID="{F58A00D6-797E-4388-9203-220E2A05E0E4}" presName="bgRect" presStyleLbl="bgShp" presStyleIdx="1" presStyleCnt="4"/>
      <dgm:spPr/>
    </dgm:pt>
    <dgm:pt modelId="{413A72D4-E67F-4E09-9E58-D89544BDD432}" type="pres">
      <dgm:prSet presAssocID="{F58A00D6-797E-4388-9203-220E2A05E0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9A2595D2-89EA-4688-9E34-75BE242C32D1}" type="pres">
      <dgm:prSet presAssocID="{F58A00D6-797E-4388-9203-220E2A05E0E4}" presName="spaceRect" presStyleCnt="0"/>
      <dgm:spPr/>
    </dgm:pt>
    <dgm:pt modelId="{95D6B17D-34FD-432B-BA28-D35ED505FFE5}" type="pres">
      <dgm:prSet presAssocID="{F58A00D6-797E-4388-9203-220E2A05E0E4}" presName="parTx" presStyleLbl="revTx" presStyleIdx="1" presStyleCnt="4">
        <dgm:presLayoutVars>
          <dgm:chMax val="0"/>
          <dgm:chPref val="0"/>
        </dgm:presLayoutVars>
      </dgm:prSet>
      <dgm:spPr/>
    </dgm:pt>
    <dgm:pt modelId="{37EAFC51-B2C0-44CF-BC66-D1A5690E8517}" type="pres">
      <dgm:prSet presAssocID="{BF68E027-EE54-40B8-82AB-64A3DE073A8C}" presName="sibTrans" presStyleCnt="0"/>
      <dgm:spPr/>
    </dgm:pt>
    <dgm:pt modelId="{F450E584-CED0-4E6E-95E2-C90DA125C8F2}" type="pres">
      <dgm:prSet presAssocID="{DE83FBA0-8B9B-4A99-AA18-AB8D6C555B65}" presName="compNode" presStyleCnt="0"/>
      <dgm:spPr/>
    </dgm:pt>
    <dgm:pt modelId="{6EA26430-106C-420F-8F53-8A2C7A07C3AD}" type="pres">
      <dgm:prSet presAssocID="{DE83FBA0-8B9B-4A99-AA18-AB8D6C555B65}" presName="bgRect" presStyleLbl="bgShp" presStyleIdx="2" presStyleCnt="4"/>
      <dgm:spPr/>
    </dgm:pt>
    <dgm:pt modelId="{8FC83393-D87F-4FD3-9CE4-DEB927AA88CD}" type="pres">
      <dgm:prSet presAssocID="{DE83FBA0-8B9B-4A99-AA18-AB8D6C555B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DB9BFF53-2501-4EB0-8853-73907FC65417}" type="pres">
      <dgm:prSet presAssocID="{DE83FBA0-8B9B-4A99-AA18-AB8D6C555B65}" presName="spaceRect" presStyleCnt="0"/>
      <dgm:spPr/>
    </dgm:pt>
    <dgm:pt modelId="{82D345D4-5C21-46F7-A118-CD4E1EEDD87A}" type="pres">
      <dgm:prSet presAssocID="{DE83FBA0-8B9B-4A99-AA18-AB8D6C555B65}" presName="parTx" presStyleLbl="revTx" presStyleIdx="2" presStyleCnt="4">
        <dgm:presLayoutVars>
          <dgm:chMax val="0"/>
          <dgm:chPref val="0"/>
        </dgm:presLayoutVars>
      </dgm:prSet>
      <dgm:spPr/>
    </dgm:pt>
    <dgm:pt modelId="{D829FC49-3FA1-4306-A11F-4986C20486B6}" type="pres">
      <dgm:prSet presAssocID="{BE2ABA15-BDE0-47C4-8B70-18A9EB0259C7}" presName="sibTrans" presStyleCnt="0"/>
      <dgm:spPr/>
    </dgm:pt>
    <dgm:pt modelId="{3493D94F-9FE1-48BC-8F8A-718D8A73711F}" type="pres">
      <dgm:prSet presAssocID="{A47CD9AC-F256-4177-A34E-B101DCCDE6EA}" presName="compNode" presStyleCnt="0"/>
      <dgm:spPr/>
    </dgm:pt>
    <dgm:pt modelId="{C0817EFF-DAEE-48AB-A6EE-42991A493CA7}" type="pres">
      <dgm:prSet presAssocID="{A47CD9AC-F256-4177-A34E-B101DCCDE6EA}" presName="bgRect" presStyleLbl="bgShp" presStyleIdx="3" presStyleCnt="4"/>
      <dgm:spPr/>
    </dgm:pt>
    <dgm:pt modelId="{A01C7FC6-21E9-49C6-8BBF-5B6E619AF2F8}" type="pres">
      <dgm:prSet presAssocID="{A47CD9AC-F256-4177-A34E-B101DCCDE6E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9C100262-9C8F-4F12-92A4-9F0894836DC6}" type="pres">
      <dgm:prSet presAssocID="{A47CD9AC-F256-4177-A34E-B101DCCDE6EA}" presName="spaceRect" presStyleCnt="0"/>
      <dgm:spPr/>
    </dgm:pt>
    <dgm:pt modelId="{30289F28-29D7-470A-A6F1-F6CE5E3D872E}" type="pres">
      <dgm:prSet presAssocID="{A47CD9AC-F256-4177-A34E-B101DCCDE6EA}" presName="parTx" presStyleLbl="revTx" presStyleIdx="3" presStyleCnt="4">
        <dgm:presLayoutVars>
          <dgm:chMax val="0"/>
          <dgm:chPref val="0"/>
        </dgm:presLayoutVars>
      </dgm:prSet>
      <dgm:spPr/>
    </dgm:pt>
  </dgm:ptLst>
  <dgm:cxnLst>
    <dgm:cxn modelId="{37960D05-C607-489B-BA23-9991BE5AD0F2}" type="presOf" srcId="{DE83FBA0-8B9B-4A99-AA18-AB8D6C555B65}" destId="{82D345D4-5C21-46F7-A118-CD4E1EEDD87A}" srcOrd="0" destOrd="0" presId="urn:microsoft.com/office/officeart/2018/2/layout/IconVerticalSolidList"/>
    <dgm:cxn modelId="{6E11E605-5553-43A9-8FBD-5DFFC37646E7}" srcId="{40582DDE-ACC0-4418-997E-C052C6E4BCF4}" destId="{DE83FBA0-8B9B-4A99-AA18-AB8D6C555B65}" srcOrd="2" destOrd="0" parTransId="{E1F56782-B11C-40B5-8BB2-E8DF70FCBE99}" sibTransId="{BE2ABA15-BDE0-47C4-8B70-18A9EB0259C7}"/>
    <dgm:cxn modelId="{BF99D51A-EE8D-4BF2-8E42-197143260771}" type="presOf" srcId="{A47CD9AC-F256-4177-A34E-B101DCCDE6EA}" destId="{30289F28-29D7-470A-A6F1-F6CE5E3D872E}" srcOrd="0" destOrd="0" presId="urn:microsoft.com/office/officeart/2018/2/layout/IconVerticalSolidList"/>
    <dgm:cxn modelId="{E6EA1F27-10F4-4F1F-9B50-01260CA3C88D}" type="presOf" srcId="{E0CFA0C9-4B79-42C9-BDFD-D438E3D66142}" destId="{382948CE-4046-4EA0-9270-2248EA15745E}" srcOrd="0" destOrd="0" presId="urn:microsoft.com/office/officeart/2018/2/layout/IconVerticalSolidList"/>
    <dgm:cxn modelId="{7CC6C678-F942-4E9B-9339-A2D5774E340F}" srcId="{40582DDE-ACC0-4418-997E-C052C6E4BCF4}" destId="{A47CD9AC-F256-4177-A34E-B101DCCDE6EA}" srcOrd="3" destOrd="0" parTransId="{A63A3651-12B2-4BD4-B6BB-4A8517ED698B}" sibTransId="{6491B225-4401-4A57-A8AD-3EB0CE1B3A68}"/>
    <dgm:cxn modelId="{D97BA6A0-C846-4AFC-AABC-D179C5AF5E79}" srcId="{40582DDE-ACC0-4418-997E-C052C6E4BCF4}" destId="{F58A00D6-797E-4388-9203-220E2A05E0E4}" srcOrd="1" destOrd="0" parTransId="{036946B3-14EE-4276-BD0A-FDC63DA9FC73}" sibTransId="{BF68E027-EE54-40B8-82AB-64A3DE073A8C}"/>
    <dgm:cxn modelId="{ECA03CA5-4E19-4CCC-A21E-ED12B462E88B}" srcId="{40582DDE-ACC0-4418-997E-C052C6E4BCF4}" destId="{E0CFA0C9-4B79-42C9-BDFD-D438E3D66142}" srcOrd="0" destOrd="0" parTransId="{F5F4049F-C552-43B4-BA8B-16FA24075B45}" sibTransId="{417C0A47-ECBB-477C-B324-E8A71A908FF0}"/>
    <dgm:cxn modelId="{1A8818AF-5448-4D5C-9F54-34B40E5AE261}" type="presOf" srcId="{40582DDE-ACC0-4418-997E-C052C6E4BCF4}" destId="{94C19DAB-7AE9-4134-BA18-9171E4708F39}" srcOrd="0" destOrd="0" presId="urn:microsoft.com/office/officeart/2018/2/layout/IconVerticalSolidList"/>
    <dgm:cxn modelId="{A19F0BF4-CFEE-47C1-A3F2-3833F8082BB4}" type="presOf" srcId="{F58A00D6-797E-4388-9203-220E2A05E0E4}" destId="{95D6B17D-34FD-432B-BA28-D35ED505FFE5}" srcOrd="0" destOrd="0" presId="urn:microsoft.com/office/officeart/2018/2/layout/IconVerticalSolidList"/>
    <dgm:cxn modelId="{25639092-6353-492F-A19C-B93E3DB041C2}" type="presParOf" srcId="{94C19DAB-7AE9-4134-BA18-9171E4708F39}" destId="{33E2C100-1555-4C4A-A980-B4924945D453}" srcOrd="0" destOrd="0" presId="urn:microsoft.com/office/officeart/2018/2/layout/IconVerticalSolidList"/>
    <dgm:cxn modelId="{B97D9F50-470C-43C2-8E70-EAC14E646E83}" type="presParOf" srcId="{33E2C100-1555-4C4A-A980-B4924945D453}" destId="{00181C96-314B-42D2-AF37-E762F59B43F5}" srcOrd="0" destOrd="0" presId="urn:microsoft.com/office/officeart/2018/2/layout/IconVerticalSolidList"/>
    <dgm:cxn modelId="{E1CB2480-7E2C-4DF4-AF08-4F307618F39C}" type="presParOf" srcId="{33E2C100-1555-4C4A-A980-B4924945D453}" destId="{DEBE8A6C-0991-4BC5-88C2-8B108AFEBECB}" srcOrd="1" destOrd="0" presId="urn:microsoft.com/office/officeart/2018/2/layout/IconVerticalSolidList"/>
    <dgm:cxn modelId="{74BE52FB-27BF-490D-A547-F34A34354918}" type="presParOf" srcId="{33E2C100-1555-4C4A-A980-B4924945D453}" destId="{CD60FDF4-2BEE-4B8B-B501-E618E74B83DD}" srcOrd="2" destOrd="0" presId="urn:microsoft.com/office/officeart/2018/2/layout/IconVerticalSolidList"/>
    <dgm:cxn modelId="{23675798-7CD3-44AA-8ABA-649B7DDA9FE0}" type="presParOf" srcId="{33E2C100-1555-4C4A-A980-B4924945D453}" destId="{382948CE-4046-4EA0-9270-2248EA15745E}" srcOrd="3" destOrd="0" presId="urn:microsoft.com/office/officeart/2018/2/layout/IconVerticalSolidList"/>
    <dgm:cxn modelId="{373D9E26-4CC2-4E05-9265-0322F0CA4090}" type="presParOf" srcId="{94C19DAB-7AE9-4134-BA18-9171E4708F39}" destId="{06CC8CD4-3BB2-4855-86FE-9774F91313DB}" srcOrd="1" destOrd="0" presId="urn:microsoft.com/office/officeart/2018/2/layout/IconVerticalSolidList"/>
    <dgm:cxn modelId="{BB4C8B7C-5320-4B16-8404-A12CB0256A7D}" type="presParOf" srcId="{94C19DAB-7AE9-4134-BA18-9171E4708F39}" destId="{9715A8F0-1753-4241-95A3-D60967848675}" srcOrd="2" destOrd="0" presId="urn:microsoft.com/office/officeart/2018/2/layout/IconVerticalSolidList"/>
    <dgm:cxn modelId="{F71C9E32-3052-4BE1-B7FF-F25CB69C1CEB}" type="presParOf" srcId="{9715A8F0-1753-4241-95A3-D60967848675}" destId="{C30D8EBF-3075-49B4-91B6-B9E63FC53CA7}" srcOrd="0" destOrd="0" presId="urn:microsoft.com/office/officeart/2018/2/layout/IconVerticalSolidList"/>
    <dgm:cxn modelId="{F4F73227-657F-4623-AB7D-DA99FA158D9F}" type="presParOf" srcId="{9715A8F0-1753-4241-95A3-D60967848675}" destId="{413A72D4-E67F-4E09-9E58-D89544BDD432}" srcOrd="1" destOrd="0" presId="urn:microsoft.com/office/officeart/2018/2/layout/IconVerticalSolidList"/>
    <dgm:cxn modelId="{A552E500-22EE-41E2-AA7C-FCB050367844}" type="presParOf" srcId="{9715A8F0-1753-4241-95A3-D60967848675}" destId="{9A2595D2-89EA-4688-9E34-75BE242C32D1}" srcOrd="2" destOrd="0" presId="urn:microsoft.com/office/officeart/2018/2/layout/IconVerticalSolidList"/>
    <dgm:cxn modelId="{D7A272FA-454A-4922-B370-F665B1ECD5E6}" type="presParOf" srcId="{9715A8F0-1753-4241-95A3-D60967848675}" destId="{95D6B17D-34FD-432B-BA28-D35ED505FFE5}" srcOrd="3" destOrd="0" presId="urn:microsoft.com/office/officeart/2018/2/layout/IconVerticalSolidList"/>
    <dgm:cxn modelId="{58888A15-9C57-43B6-8F46-9D8D36FF16F4}" type="presParOf" srcId="{94C19DAB-7AE9-4134-BA18-9171E4708F39}" destId="{37EAFC51-B2C0-44CF-BC66-D1A5690E8517}" srcOrd="3" destOrd="0" presId="urn:microsoft.com/office/officeart/2018/2/layout/IconVerticalSolidList"/>
    <dgm:cxn modelId="{5487B753-10E4-4AA3-98A4-0E09D53530EF}" type="presParOf" srcId="{94C19DAB-7AE9-4134-BA18-9171E4708F39}" destId="{F450E584-CED0-4E6E-95E2-C90DA125C8F2}" srcOrd="4" destOrd="0" presId="urn:microsoft.com/office/officeart/2018/2/layout/IconVerticalSolidList"/>
    <dgm:cxn modelId="{FE2A2331-3C8C-49F1-9E58-BA24800B1773}" type="presParOf" srcId="{F450E584-CED0-4E6E-95E2-C90DA125C8F2}" destId="{6EA26430-106C-420F-8F53-8A2C7A07C3AD}" srcOrd="0" destOrd="0" presId="urn:microsoft.com/office/officeart/2018/2/layout/IconVerticalSolidList"/>
    <dgm:cxn modelId="{FBCFB618-1A63-4533-9E88-6C6D3A9A91A4}" type="presParOf" srcId="{F450E584-CED0-4E6E-95E2-C90DA125C8F2}" destId="{8FC83393-D87F-4FD3-9CE4-DEB927AA88CD}" srcOrd="1" destOrd="0" presId="urn:microsoft.com/office/officeart/2018/2/layout/IconVerticalSolidList"/>
    <dgm:cxn modelId="{BC5E9884-D0D8-4262-AD80-A19CAD2F8590}" type="presParOf" srcId="{F450E584-CED0-4E6E-95E2-C90DA125C8F2}" destId="{DB9BFF53-2501-4EB0-8853-73907FC65417}" srcOrd="2" destOrd="0" presId="urn:microsoft.com/office/officeart/2018/2/layout/IconVerticalSolidList"/>
    <dgm:cxn modelId="{AE531313-EA5A-4F55-AC8B-9A12732AE711}" type="presParOf" srcId="{F450E584-CED0-4E6E-95E2-C90DA125C8F2}" destId="{82D345D4-5C21-46F7-A118-CD4E1EEDD87A}" srcOrd="3" destOrd="0" presId="urn:microsoft.com/office/officeart/2018/2/layout/IconVerticalSolidList"/>
    <dgm:cxn modelId="{6E436759-A225-4218-8339-F8CBA5427535}" type="presParOf" srcId="{94C19DAB-7AE9-4134-BA18-9171E4708F39}" destId="{D829FC49-3FA1-4306-A11F-4986C20486B6}" srcOrd="5" destOrd="0" presId="urn:microsoft.com/office/officeart/2018/2/layout/IconVerticalSolidList"/>
    <dgm:cxn modelId="{F3E62F17-04A5-41CA-B479-820B552706EF}" type="presParOf" srcId="{94C19DAB-7AE9-4134-BA18-9171E4708F39}" destId="{3493D94F-9FE1-48BC-8F8A-718D8A73711F}" srcOrd="6" destOrd="0" presId="urn:microsoft.com/office/officeart/2018/2/layout/IconVerticalSolidList"/>
    <dgm:cxn modelId="{61DBA00E-1336-401C-B632-30F419A306C8}" type="presParOf" srcId="{3493D94F-9FE1-48BC-8F8A-718D8A73711F}" destId="{C0817EFF-DAEE-48AB-A6EE-42991A493CA7}" srcOrd="0" destOrd="0" presId="urn:microsoft.com/office/officeart/2018/2/layout/IconVerticalSolidList"/>
    <dgm:cxn modelId="{CD9A25F1-5ED6-4E57-BAFC-C81792672DA7}" type="presParOf" srcId="{3493D94F-9FE1-48BC-8F8A-718D8A73711F}" destId="{A01C7FC6-21E9-49C6-8BBF-5B6E619AF2F8}" srcOrd="1" destOrd="0" presId="urn:microsoft.com/office/officeart/2018/2/layout/IconVerticalSolidList"/>
    <dgm:cxn modelId="{0EE38391-7A68-4904-BF3C-7BF3086380CC}" type="presParOf" srcId="{3493D94F-9FE1-48BC-8F8A-718D8A73711F}" destId="{9C100262-9C8F-4F12-92A4-9F0894836DC6}" srcOrd="2" destOrd="0" presId="urn:microsoft.com/office/officeart/2018/2/layout/IconVerticalSolidList"/>
    <dgm:cxn modelId="{B4002A00-4B81-4EB6-A5F8-F4C30B7AA505}" type="presParOf" srcId="{3493D94F-9FE1-48BC-8F8A-718D8A73711F}" destId="{30289F28-29D7-470A-A6F1-F6CE5E3D87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81C96-314B-42D2-AF37-E762F59B43F5}">
      <dsp:nvSpPr>
        <dsp:cNvPr id="0" name=""/>
        <dsp:cNvSpPr/>
      </dsp:nvSpPr>
      <dsp:spPr>
        <a:xfrm>
          <a:off x="0" y="2284"/>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E8A6C-0991-4BC5-88C2-8B108AFEBECB}">
      <dsp:nvSpPr>
        <dsp:cNvPr id="0" name=""/>
        <dsp:cNvSpPr/>
      </dsp:nvSpPr>
      <dsp:spPr>
        <a:xfrm>
          <a:off x="350218" y="262777"/>
          <a:ext cx="636760" cy="6367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2948CE-4046-4EA0-9270-2248EA15745E}">
      <dsp:nvSpPr>
        <dsp:cNvPr id="0" name=""/>
        <dsp:cNvSpPr/>
      </dsp:nvSpPr>
      <dsp:spPr>
        <a:xfrm>
          <a:off x="1337196" y="2284"/>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Stream processing is where you continuously incorporate new data and compute results</a:t>
          </a:r>
        </a:p>
      </dsp:txBody>
      <dsp:txXfrm>
        <a:off x="1337196" y="2284"/>
        <a:ext cx="4927078" cy="1157745"/>
      </dsp:txXfrm>
    </dsp:sp>
    <dsp:sp modelId="{C30D8EBF-3075-49B4-91B6-B9E63FC53CA7}">
      <dsp:nvSpPr>
        <dsp:cNvPr id="0" name=""/>
        <dsp:cNvSpPr/>
      </dsp:nvSpPr>
      <dsp:spPr>
        <a:xfrm>
          <a:off x="0" y="1449466"/>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A72D4-E67F-4E09-9E58-D89544BDD432}">
      <dsp:nvSpPr>
        <dsp:cNvPr id="0" name=""/>
        <dsp:cNvSpPr/>
      </dsp:nvSpPr>
      <dsp:spPr>
        <a:xfrm>
          <a:off x="350218" y="1709959"/>
          <a:ext cx="636760" cy="6367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D6B17D-34FD-432B-BA28-D35ED505FFE5}">
      <dsp:nvSpPr>
        <dsp:cNvPr id="0" name=""/>
        <dsp:cNvSpPr/>
      </dsp:nvSpPr>
      <dsp:spPr>
        <a:xfrm>
          <a:off x="1337196" y="1449466"/>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Streaming data comes in faster than it can be consumed</a:t>
          </a:r>
        </a:p>
      </dsp:txBody>
      <dsp:txXfrm>
        <a:off x="1337196" y="1449466"/>
        <a:ext cx="4927078" cy="1157745"/>
      </dsp:txXfrm>
    </dsp:sp>
    <dsp:sp modelId="{6EA26430-106C-420F-8F53-8A2C7A07C3AD}">
      <dsp:nvSpPr>
        <dsp:cNvPr id="0" name=""/>
        <dsp:cNvSpPr/>
      </dsp:nvSpPr>
      <dsp:spPr>
        <a:xfrm>
          <a:off x="0" y="2896649"/>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83393-D87F-4FD3-9CE4-DEB927AA88CD}">
      <dsp:nvSpPr>
        <dsp:cNvPr id="0" name=""/>
        <dsp:cNvSpPr/>
      </dsp:nvSpPr>
      <dsp:spPr>
        <a:xfrm>
          <a:off x="350218" y="3157142"/>
          <a:ext cx="636760" cy="6367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D345D4-5C21-46F7-A118-CD4E1EEDD87A}">
      <dsp:nvSpPr>
        <dsp:cNvPr id="0" name=""/>
        <dsp:cNvSpPr/>
      </dsp:nvSpPr>
      <dsp:spPr>
        <a:xfrm>
          <a:off x="1337196" y="2896649"/>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Stream of data is treated as a table to which data is continuously appended</a:t>
          </a:r>
        </a:p>
      </dsp:txBody>
      <dsp:txXfrm>
        <a:off x="1337196" y="2896649"/>
        <a:ext cx="4927078" cy="1157745"/>
      </dsp:txXfrm>
    </dsp:sp>
    <dsp:sp modelId="{C0817EFF-DAEE-48AB-A6EE-42991A493CA7}">
      <dsp:nvSpPr>
        <dsp:cNvPr id="0" name=""/>
        <dsp:cNvSpPr/>
      </dsp:nvSpPr>
      <dsp:spPr>
        <a:xfrm>
          <a:off x="0" y="4343831"/>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1C7FC6-21E9-49C6-8BBF-5B6E619AF2F8}">
      <dsp:nvSpPr>
        <dsp:cNvPr id="0" name=""/>
        <dsp:cNvSpPr/>
      </dsp:nvSpPr>
      <dsp:spPr>
        <a:xfrm>
          <a:off x="350218" y="4604324"/>
          <a:ext cx="636760" cy="6367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289F28-29D7-470A-A6F1-F6CE5E3D872E}">
      <dsp:nvSpPr>
        <dsp:cNvPr id="0" name=""/>
        <dsp:cNvSpPr/>
      </dsp:nvSpPr>
      <dsp:spPr>
        <a:xfrm>
          <a:off x="1337196" y="4343831"/>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Data is typically not ordered in any way</a:t>
          </a:r>
        </a:p>
      </dsp:txBody>
      <dsp:txXfrm>
        <a:off x="1337196" y="4343831"/>
        <a:ext cx="4927078" cy="11577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12/1/2022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stream-analytics-query/stream-analytics-query-language-referenc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learn/modules/transform-data-with-azure-stream-analytics/"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microsoft.com/en-us/stream-analytics-query/group-by-azure-stream-analytics" TargetMode="External"/><Relationship Id="rId3" Type="http://schemas.openxmlformats.org/officeDocument/2006/relationships/hyperlink" Target="https://docs.microsoft.com/en-us/stream-analytics-query/tumbling-window-azure-stream-analytics" TargetMode="External"/><Relationship Id="rId7" Type="http://schemas.openxmlformats.org/officeDocument/2006/relationships/hyperlink" Target="https://docs.microsoft.com/en-us/stream-analytics-query/snapshot-window-azure-stream-analytic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stream-analytics-query/session-window-azure-stream-analytics" TargetMode="External"/><Relationship Id="rId5" Type="http://schemas.openxmlformats.org/officeDocument/2006/relationships/hyperlink" Target="https://docs.microsoft.com/en-us/stream-analytics-query/sliding-window-azure-stream-analytics" TargetMode="External"/><Relationship Id="rId10" Type="http://schemas.openxmlformats.org/officeDocument/2006/relationships/hyperlink" Target="https://docs.microsoft.com/en-us/stream-analytics-query/windowing-azure-stream-analytics" TargetMode="External"/><Relationship Id="rId4" Type="http://schemas.openxmlformats.org/officeDocument/2006/relationships/hyperlink" Target="https://docs.microsoft.com/en-us/stream-analytics-query/hopping-window-azure-stream-analytics" TargetMode="External"/><Relationship Id="rId9" Type="http://schemas.openxmlformats.org/officeDocument/2006/relationships/hyperlink" Target="https://docs.microsoft.com/en-us/stream-analytics-query/windows-azure-stream-analytic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a:t>
            </a:fld>
            <a:endParaRPr lang="en-US"/>
          </a:p>
        </p:txBody>
      </p:sp>
    </p:spTree>
    <p:extLst>
      <p:ext uri="{BB962C8B-B14F-4D97-AF65-F5344CB8AC3E}">
        <p14:creationId xmlns:p14="http://schemas.microsoft.com/office/powerpoint/2010/main" val="3764382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12/1/2022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475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Azure Serverless platform can now handle </a:t>
            </a:r>
            <a:r>
              <a:rPr lang="en-US" dirty="0" err="1"/>
              <a:t>CloudEvents</a:t>
            </a:r>
            <a:r>
              <a:rPr lang="en-US" dirty="0"/>
              <a:t> as well as emit all Azure platform events in </a:t>
            </a:r>
            <a:r>
              <a:rPr lang="en-US" dirty="0" err="1"/>
              <a:t>CloudEvents</a:t>
            </a:r>
            <a:r>
              <a:rPr lang="en-US" dirty="0"/>
              <a:t> format, natively. We also now support BYO JSON formats with input bindings in addition to continued support for the native Azure format. In facet any permutation of the three is supported, so you can ingest your proprietary event format into Event Grid and react to it with an Azure function, or just as easily fire a Blog Storage event off to nearly every major functions platform available today – and because we convert it on the wire to </a:t>
            </a:r>
            <a:r>
              <a:rPr lang="en-US" dirty="0" err="1"/>
              <a:t>CloudEvents</a:t>
            </a:r>
            <a:r>
              <a:rPr lang="en-US" dirty="0"/>
              <a:t> format, you have a native, uniform experience wherever you are.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12/1/2022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57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indent="0" algn="l" defTabSz="761787" rtl="0" eaLnBrk="1" fontAlgn="auto" latinLnBrk="0" hangingPunct="1">
              <a:lnSpc>
                <a:spcPct val="100000"/>
              </a:lnSpc>
              <a:spcBef>
                <a:spcPts val="0"/>
              </a:spcBef>
              <a:spcAft>
                <a:spcPts val="0"/>
              </a:spcAft>
              <a:buClrTx/>
              <a:buSzTx/>
              <a:buFontTx/>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700" b="0" dirty="0"/>
              <a:t>https://docs.microsoft.com/azure/stream-analytics/streaming-technologies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FD16C-9B51-4AB9-AB46-DB7CE5593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33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92E"/>
                </a:solidFill>
                <a:effectLst/>
                <a:latin typeface="-apple-system"/>
              </a:rPr>
              <a:t>Azure Stream Analytics enables you to develop massively parallel Complex Event Processing (CEP) pipelines with simplicity. In these pipelines you are enabled to author powerful, real-time analytics solutions using very simple, declarative </a:t>
            </a:r>
            <a:r>
              <a:rPr lang="en-GB" b="0" i="0" u="none" strike="noStrike" dirty="0">
                <a:effectLst/>
                <a:latin typeface="-apple-system"/>
                <a:hlinkClick r:id="rId3"/>
              </a:rPr>
              <a:t>SQL like language</a:t>
            </a:r>
            <a:r>
              <a:rPr lang="en-GB" b="0" i="0" dirty="0">
                <a:solidFill>
                  <a:srgbClr val="24292E"/>
                </a:solidFill>
                <a:effectLst/>
                <a:latin typeface="-apple-system"/>
              </a:rPr>
              <a:t> with embedded support for temporal logic. You can, for example, perform aggregations on the telemetry data over certain windows of time. With the test feature within Azure Stream Analytics, you can easily test the query if the output is what you expected.</a:t>
            </a:r>
          </a:p>
          <a:p>
            <a:pPr algn="l"/>
            <a:endParaRPr lang="en-GB" b="0" i="0" dirty="0">
              <a:solidFill>
                <a:srgbClr val="24292E"/>
              </a:solidFill>
              <a:effectLst/>
              <a:latin typeface="-apple-system"/>
            </a:endParaRPr>
          </a:p>
          <a:p>
            <a:pPr algn="l"/>
            <a:r>
              <a:rPr lang="en-GB" b="0" i="0" dirty="0">
                <a:solidFill>
                  <a:srgbClr val="171717"/>
                </a:solidFill>
                <a:effectLst/>
                <a:latin typeface="Segoe UI" panose="020B0502040204020203" pitchFamily="34" charset="0"/>
              </a:rPr>
              <a:t>In Azure Stream Analytics, we call this pipeline a  job, which is a unit of execution. </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A Stream Analytics job pipeline consists of three parts:</a:t>
            </a:r>
          </a:p>
          <a:p>
            <a:pPr algn="l"/>
            <a:endParaRPr lang="en-GB" b="0" i="0" dirty="0">
              <a:solidFill>
                <a:srgbClr val="171717"/>
              </a:solidFill>
              <a:effectLst/>
              <a:latin typeface="Segoe UI" panose="020B0502040204020203" pitchFamily="34" charset="0"/>
            </a:endParaRPr>
          </a:p>
          <a:p>
            <a:pPr algn="l">
              <a:buFont typeface="Arial" panose="020B0604020202020204" pitchFamily="34" charset="0"/>
              <a:buNone/>
            </a:pPr>
            <a:r>
              <a:rPr lang="en-GB" b="0" i="0" dirty="0">
                <a:solidFill>
                  <a:srgbClr val="171717"/>
                </a:solidFill>
                <a:effectLst/>
                <a:latin typeface="Segoe UI" panose="020B0502040204020203" pitchFamily="34" charset="0"/>
              </a:rPr>
              <a:t>- An </a:t>
            </a:r>
            <a:r>
              <a:rPr lang="en-GB" b="1" i="0" dirty="0">
                <a:solidFill>
                  <a:srgbClr val="171717"/>
                </a:solidFill>
                <a:effectLst/>
                <a:latin typeface="Segoe UI" panose="020B0502040204020203" pitchFamily="34" charset="0"/>
              </a:rPr>
              <a:t>input</a:t>
            </a:r>
            <a:r>
              <a:rPr lang="en-GB" b="0" i="0" dirty="0">
                <a:solidFill>
                  <a:srgbClr val="171717"/>
                </a:solidFill>
                <a:effectLst/>
                <a:latin typeface="Segoe UI" panose="020B0502040204020203" pitchFamily="34" charset="0"/>
              </a:rPr>
              <a:t> that provides the source of the data stream.</a:t>
            </a:r>
          </a:p>
          <a:p>
            <a:pPr algn="l">
              <a:buFont typeface="Arial" panose="020B0604020202020204" pitchFamily="34" charset="0"/>
              <a:buNone/>
            </a:pPr>
            <a:r>
              <a:rPr lang="en-GB" b="0" i="0" dirty="0">
                <a:solidFill>
                  <a:srgbClr val="171717"/>
                </a:solidFill>
                <a:effectLst/>
                <a:latin typeface="Segoe UI" panose="020B0502040204020203" pitchFamily="34" charset="0"/>
              </a:rPr>
              <a:t>- A </a:t>
            </a:r>
            <a:r>
              <a:rPr lang="en-GB" b="1" i="0" dirty="0">
                <a:solidFill>
                  <a:srgbClr val="171717"/>
                </a:solidFill>
                <a:effectLst/>
                <a:latin typeface="Segoe UI" panose="020B0502040204020203" pitchFamily="34" charset="0"/>
              </a:rPr>
              <a:t>transformation query</a:t>
            </a:r>
            <a:r>
              <a:rPr lang="en-GB" b="0" i="0" dirty="0">
                <a:solidFill>
                  <a:srgbClr val="171717"/>
                </a:solidFill>
                <a:effectLst/>
                <a:latin typeface="Segoe UI" panose="020B0502040204020203" pitchFamily="34" charset="0"/>
              </a:rPr>
              <a:t> that acts on the input. For example, a transformation query could aggregate the data over windows of time</a:t>
            </a:r>
          </a:p>
          <a:p>
            <a:pPr algn="l">
              <a:buFont typeface="Arial" panose="020B0604020202020204" pitchFamily="34" charset="0"/>
              <a:buNone/>
            </a:pPr>
            <a:r>
              <a:rPr lang="en-GB" b="0" i="0" dirty="0">
                <a:solidFill>
                  <a:srgbClr val="171717"/>
                </a:solidFill>
                <a:effectLst/>
                <a:latin typeface="Segoe UI" panose="020B0502040204020203" pitchFamily="34" charset="0"/>
              </a:rPr>
              <a:t>- An </a:t>
            </a:r>
            <a:r>
              <a:rPr lang="en-GB" b="1" i="0" dirty="0">
                <a:solidFill>
                  <a:srgbClr val="171717"/>
                </a:solidFill>
                <a:effectLst/>
                <a:latin typeface="Segoe UI" panose="020B0502040204020203" pitchFamily="34" charset="0"/>
              </a:rPr>
              <a:t>output</a:t>
            </a:r>
            <a:r>
              <a:rPr lang="en-GB" b="0" i="0" dirty="0">
                <a:solidFill>
                  <a:srgbClr val="171717"/>
                </a:solidFill>
                <a:effectLst/>
                <a:latin typeface="Segoe UI" panose="020B0502040204020203" pitchFamily="34" charset="0"/>
              </a:rPr>
              <a:t> that identifies the destination of the transformed data.</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2800" dirty="0">
                <a:hlinkClick r:id="rId4"/>
              </a:rPr>
              <a:t>Transform data by using Azure Stream Analytics - Learn | Microsoft Docs</a:t>
            </a: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999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1050" b="0" i="0" dirty="0">
                <a:solidFill>
                  <a:srgbClr val="171717"/>
                </a:solidFill>
                <a:effectLst/>
                <a:latin typeface="Segoe UI" panose="020B0502040204020203" pitchFamily="34" charset="0"/>
              </a:rPr>
              <a:t>In time-streaming scenarios, performing operations on the data contained in temporal windows is a common pattern. Stream Analytics has native support for windowing functions, enabling developers to author complex stream processing jobs with minimal effort.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105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1050" b="0" i="0" dirty="0">
                <a:solidFill>
                  <a:srgbClr val="171717"/>
                </a:solidFill>
                <a:effectLst/>
                <a:latin typeface="Segoe UI" panose="020B0502040204020203" pitchFamily="34" charset="0"/>
              </a:rPr>
              <a:t>There are five kinds of temporal windows to choose from: </a:t>
            </a:r>
            <a:r>
              <a:rPr lang="en-GB" sz="1050" b="1" i="0" u="none" strike="noStrike" dirty="0">
                <a:effectLst/>
                <a:latin typeface="Segoe UI" panose="020B0502040204020203" pitchFamily="34" charset="0"/>
                <a:hlinkClick r:id="rId3"/>
              </a:rPr>
              <a:t>Tumbling</a:t>
            </a:r>
            <a:r>
              <a:rPr lang="en-GB" sz="1050" b="0" i="0" dirty="0">
                <a:solidFill>
                  <a:srgbClr val="171717"/>
                </a:solidFill>
                <a:effectLst/>
                <a:latin typeface="Segoe UI" panose="020B0502040204020203" pitchFamily="34" charset="0"/>
              </a:rPr>
              <a:t>, </a:t>
            </a:r>
            <a:r>
              <a:rPr lang="en-GB" sz="1050" b="1" i="0" u="none" strike="noStrike" dirty="0">
                <a:effectLst/>
                <a:latin typeface="Segoe UI" panose="020B0502040204020203" pitchFamily="34" charset="0"/>
                <a:hlinkClick r:id="rId4"/>
              </a:rPr>
              <a:t>Hopping</a:t>
            </a:r>
            <a:r>
              <a:rPr lang="en-GB" sz="1050" b="0" i="0" dirty="0">
                <a:solidFill>
                  <a:srgbClr val="171717"/>
                </a:solidFill>
                <a:effectLst/>
                <a:latin typeface="Segoe UI" panose="020B0502040204020203" pitchFamily="34" charset="0"/>
              </a:rPr>
              <a:t>, </a:t>
            </a:r>
            <a:r>
              <a:rPr lang="en-GB" sz="1050" b="1" i="0" u="none" strike="noStrike" dirty="0">
                <a:effectLst/>
                <a:latin typeface="Segoe UI" panose="020B0502040204020203" pitchFamily="34" charset="0"/>
                <a:hlinkClick r:id="rId5"/>
              </a:rPr>
              <a:t>Sliding</a:t>
            </a:r>
            <a:r>
              <a:rPr lang="en-GB" sz="1050" b="0" i="0" dirty="0">
                <a:solidFill>
                  <a:srgbClr val="171717"/>
                </a:solidFill>
                <a:effectLst/>
                <a:latin typeface="Segoe UI" panose="020B0502040204020203" pitchFamily="34" charset="0"/>
              </a:rPr>
              <a:t>, </a:t>
            </a:r>
            <a:r>
              <a:rPr lang="en-GB" sz="1050" b="1" i="0" u="none" strike="noStrike" dirty="0">
                <a:effectLst/>
                <a:latin typeface="Segoe UI" panose="020B0502040204020203" pitchFamily="34" charset="0"/>
                <a:hlinkClick r:id="rId6"/>
              </a:rPr>
              <a:t>Session</a:t>
            </a:r>
            <a:r>
              <a:rPr lang="en-GB" sz="1050" b="0" i="0" dirty="0">
                <a:solidFill>
                  <a:srgbClr val="171717"/>
                </a:solidFill>
                <a:effectLst/>
                <a:latin typeface="Segoe UI" panose="020B0502040204020203" pitchFamily="34" charset="0"/>
              </a:rPr>
              <a:t>, and </a:t>
            </a:r>
            <a:r>
              <a:rPr lang="en-GB" sz="1050" b="1" i="0" u="none" strike="noStrike" dirty="0">
                <a:effectLst/>
                <a:latin typeface="Segoe UI" panose="020B0502040204020203" pitchFamily="34" charset="0"/>
                <a:hlinkClick r:id="rId7"/>
              </a:rPr>
              <a:t>Snapshot</a:t>
            </a:r>
            <a:r>
              <a:rPr lang="en-GB" sz="1050" b="0" i="0" dirty="0">
                <a:solidFill>
                  <a:srgbClr val="171717"/>
                </a:solidFill>
                <a:effectLst/>
                <a:latin typeface="Segoe UI" panose="020B0502040204020203" pitchFamily="34" charset="0"/>
              </a:rPr>
              <a:t> windows. You use the window functions in the </a:t>
            </a:r>
            <a:r>
              <a:rPr lang="en-GB" sz="1050" b="1" i="0" u="none" strike="noStrike" dirty="0">
                <a:effectLst/>
                <a:latin typeface="Segoe UI" panose="020B0502040204020203" pitchFamily="34" charset="0"/>
                <a:hlinkClick r:id="rId8"/>
              </a:rPr>
              <a:t>GROUP BY</a:t>
            </a:r>
            <a:r>
              <a:rPr lang="en-GB" sz="1050" b="0" i="0" dirty="0">
                <a:solidFill>
                  <a:srgbClr val="171717"/>
                </a:solidFill>
                <a:effectLst/>
                <a:latin typeface="Segoe UI" panose="020B0502040204020203" pitchFamily="34" charset="0"/>
              </a:rPr>
              <a:t> clause of the query syntax in your Stream Analytics jobs. You can also aggregate events over multiple windows using the </a:t>
            </a:r>
            <a:r>
              <a:rPr lang="en-GB" sz="1050" b="1" i="0" u="none" strike="noStrike" dirty="0">
                <a:effectLst/>
                <a:latin typeface="Segoe UI" panose="020B0502040204020203" pitchFamily="34" charset="0"/>
                <a:hlinkClick r:id="rId9"/>
              </a:rPr>
              <a:t>Windows()</a:t>
            </a:r>
            <a:r>
              <a:rPr lang="en-GB" sz="1050" b="0" i="0" u="none" strike="noStrike" dirty="0">
                <a:effectLst/>
                <a:latin typeface="Segoe UI" panose="020B0502040204020203" pitchFamily="34" charset="0"/>
                <a:hlinkClick r:id="rId9"/>
              </a:rPr>
              <a:t> function</a:t>
            </a:r>
            <a:r>
              <a:rPr lang="en-GB" sz="1050" b="0" i="0" dirty="0">
                <a:solidFill>
                  <a:srgbClr val="171717"/>
                </a:solidFill>
                <a:effectLst/>
                <a:latin typeface="Segoe UI" panose="020B0502040204020203" pitchFamily="34" charset="0"/>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105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1400" b="0" i="0" dirty="0">
                <a:solidFill>
                  <a:srgbClr val="171717"/>
                </a:solidFill>
                <a:effectLst/>
                <a:latin typeface="Segoe UI" panose="020B0502040204020203" pitchFamily="34" charset="0"/>
              </a:rPr>
              <a:t>All the </a:t>
            </a:r>
            <a:r>
              <a:rPr lang="en-GB" sz="1400" b="0" i="0" u="none" strike="noStrike" dirty="0">
                <a:effectLst/>
                <a:latin typeface="Segoe UI" panose="020B0502040204020203" pitchFamily="34" charset="0"/>
                <a:hlinkClick r:id="rId10"/>
              </a:rPr>
              <a:t>windowing</a:t>
            </a:r>
            <a:r>
              <a:rPr lang="en-GB" sz="1400" b="0" i="0" dirty="0">
                <a:solidFill>
                  <a:srgbClr val="171717"/>
                </a:solidFill>
                <a:effectLst/>
                <a:latin typeface="Segoe UI" panose="020B0502040204020203" pitchFamily="34" charset="0"/>
              </a:rPr>
              <a:t> operations output results at the </a:t>
            </a:r>
            <a:r>
              <a:rPr lang="en-GB" sz="1400" b="1" i="0" dirty="0">
                <a:solidFill>
                  <a:srgbClr val="171717"/>
                </a:solidFill>
                <a:effectLst/>
                <a:latin typeface="Segoe UI" panose="020B0502040204020203" pitchFamily="34" charset="0"/>
              </a:rPr>
              <a:t>end</a:t>
            </a:r>
            <a:r>
              <a:rPr lang="en-GB" sz="1400" b="0" i="0" dirty="0">
                <a:solidFill>
                  <a:srgbClr val="171717"/>
                </a:solidFill>
                <a:effectLst/>
                <a:latin typeface="Segoe UI" panose="020B0502040204020203" pitchFamily="34" charset="0"/>
              </a:rPr>
              <a:t> of the window. Note that when you start a stream analytics job, you can specify the </a:t>
            </a:r>
            <a:r>
              <a:rPr lang="en-GB" sz="1400" b="0" i="1" dirty="0">
                <a:solidFill>
                  <a:srgbClr val="171717"/>
                </a:solidFill>
                <a:effectLst/>
                <a:latin typeface="Segoe UI" panose="020B0502040204020203" pitchFamily="34" charset="0"/>
              </a:rPr>
              <a:t>Job output start time</a:t>
            </a:r>
            <a:r>
              <a:rPr lang="en-GB" sz="1400" b="0" i="0" dirty="0">
                <a:solidFill>
                  <a:srgbClr val="171717"/>
                </a:solidFill>
                <a:effectLst/>
                <a:latin typeface="Segoe UI" panose="020B0502040204020203" pitchFamily="34" charset="0"/>
              </a:rPr>
              <a:t> and the system will automatically fetch previous events in the incoming streams to output the first window at the specified time; for example when you start with the </a:t>
            </a:r>
            <a:r>
              <a:rPr lang="en-GB" sz="1400" b="0" i="1" dirty="0">
                <a:solidFill>
                  <a:srgbClr val="171717"/>
                </a:solidFill>
                <a:effectLst/>
                <a:latin typeface="Segoe UI" panose="020B0502040204020203" pitchFamily="34" charset="0"/>
              </a:rPr>
              <a:t>Now</a:t>
            </a:r>
            <a:r>
              <a:rPr lang="en-GB" sz="1400" b="0" i="0" dirty="0">
                <a:solidFill>
                  <a:srgbClr val="171717"/>
                </a:solidFill>
                <a:effectLst/>
                <a:latin typeface="Segoe UI" panose="020B0502040204020203" pitchFamily="34" charset="0"/>
              </a:rPr>
              <a:t> option, it will start to emit data immediately. The output of the window will be single event based on the aggregate function used. The output event will have the time stamp of the end of the window and all window functions are defined with a fixed length.</a:t>
            </a:r>
            <a:endParaRPr lang="en-GB" sz="105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7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https://docs.microsoft.com/learn/modules/ingest-data-streams-with-azure-stream-analytics/6-describe-windowing-functions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https://docs.microsoft.com/azure/stream-analytics/stream-analytics-window-functions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76841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This slide is a following on from the previous slide that shows the code behind the examples</a:t>
            </a:r>
            <a:endParaRPr lang="en-US" sz="700" b="0"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https://docs.microsoft.com/learn/modules/ingest-data-streams-with-azure-stream-analytics/7-exercise-create-query-using-tumbling-windows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https://docs.microsoft.com/azure/stream-analytics/stream-analytics-window-functions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76841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0" i="0" dirty="0">
              <a:effectLst/>
            </a:endParaRPr>
          </a:p>
        </p:txBody>
      </p:sp>
      <p:sp>
        <p:nvSpPr>
          <p:cNvPr id="4" name="Slide Number Placeholder 3"/>
          <p:cNvSpPr>
            <a:spLocks noGrp="1"/>
          </p:cNvSpPr>
          <p:nvPr>
            <p:ph type="sldNum" sz="quarter" idx="5"/>
          </p:nvPr>
        </p:nvSpPr>
        <p:spPr/>
        <p:txBody>
          <a:bodyPr/>
          <a:lstStyle/>
          <a:p>
            <a:fld id="{37E24C93-78CA-4AF0-9E77-825D60ABA46D}" type="slidenum">
              <a:rPr lang="en-US" smtClean="0"/>
              <a:t>20</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data integration with Azure Data Factory or Azure Synapse Pipelines.</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N/A.</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12/1/2022 8:47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12/1/2022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173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Talking Points:</a:t>
            </a:r>
          </a:p>
          <a:p>
            <a:endParaRPr lang="en-IE" dirty="0"/>
          </a:p>
          <a:p>
            <a:r>
              <a:rPr lang="en-IE" dirty="0"/>
              <a:t>Let’s look at how you can do code-free transformations at scale using Azure Data Factory or Synapse Pipelines.</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12/1/2022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080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12/1/2022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28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12/1/2022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754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122888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07879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98989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449966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5054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8701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6167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546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129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48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247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79257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8081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7537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19043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6614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5485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43447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72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1602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214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23672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270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2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768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810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3327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52045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1689514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763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9" y="620428"/>
            <a:ext cx="11335426"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dirty="0"/>
              <a:t>Title</a:t>
            </a:r>
          </a:p>
        </p:txBody>
      </p:sp>
    </p:spTree>
    <p:extLst>
      <p:ext uri="{BB962C8B-B14F-4D97-AF65-F5344CB8AC3E}">
        <p14:creationId xmlns:p14="http://schemas.microsoft.com/office/powerpoint/2010/main" val="34256016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image" Target="../media/image25.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0">
            <a:extLst>
              <a:ext uri="{96DAC541-7B7A-43D3-8B79-37D633B846F1}">
                <asvg:svgBlip xmlns:asvg="http://schemas.microsoft.com/office/drawing/2016/SVG/main" r:embed="rId4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1" r:id="rId38"/>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840745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11.xml"/><Relationship Id="rId16" Type="http://schemas.openxmlformats.org/officeDocument/2006/relationships/image" Target="../media/image62.png"/><Relationship Id="rId1" Type="http://schemas.openxmlformats.org/officeDocument/2006/relationships/slideLayout" Target="../slideLayouts/slideLayout4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66.sv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6.xml"/><Relationship Id="rId5" Type="http://schemas.openxmlformats.org/officeDocument/2006/relationships/image" Target="../media/image43.sv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Real-time stream processing with Stream Analytics</a:t>
            </a:r>
          </a:p>
        </p:txBody>
      </p:sp>
      <p:sp>
        <p:nvSpPr>
          <p:cNvPr id="5" name="Subtitle 4">
            <a:extLst>
              <a:ext uri="{FF2B5EF4-FFF2-40B4-BE49-F238E27FC236}">
                <a16:creationId xmlns:a16="http://schemas.microsoft.com/office/drawing/2014/main" id="{D7839E76-9C28-45D3-A6E0-C84F6407665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561924" y="1794033"/>
            <a:ext cx="7212336" cy="47089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Highly scalable across global regions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Cosmos DB elastically scales globally for both storage (GB to PB) and throughput (100 to 100M requests/second)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Flexible document TTL</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Configure TTL (time-to-live) at the collection or document level to automatically delete messages after specified time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Change feed can trigger downstream processing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Every time a document is added, updated, or deleted, the change feed can trigger services such as Azure Databricks or Azure functions to evaluate and process that 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553998"/>
          </a:xfrm>
        </p:spPr>
        <p:txBody>
          <a:bodyPr/>
          <a:lstStyle/>
          <a:p>
            <a:r>
              <a:rPr lang="en-US" dirty="0"/>
              <a:t>Cosmos DB – ingest and serve data at global scale</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graphics&#10;&#10;Description generated with high confidence">
            <a:extLst>
              <a:ext uri="{FF2B5EF4-FFF2-40B4-BE49-F238E27FC236}">
                <a16:creationId xmlns:a16="http://schemas.microsoft.com/office/drawing/2014/main" id="{23C7CAC6-1CDB-492A-97AB-E16B26D91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27" y="2203624"/>
            <a:ext cx="2749060" cy="2749060"/>
          </a:xfrm>
          <a:prstGeom prst="rect">
            <a:avLst/>
          </a:prstGeom>
        </p:spPr>
      </p:pic>
      <p:sp>
        <p:nvSpPr>
          <p:cNvPr id="21" name="globe_4" title="Icon of the earth">
            <a:extLst>
              <a:ext uri="{FF2B5EF4-FFF2-40B4-BE49-F238E27FC236}">
                <a16:creationId xmlns:a16="http://schemas.microsoft.com/office/drawing/2014/main" id="{24E893B4-B9B1-4892-BAE4-BEF554024479}"/>
              </a:ext>
            </a:extLst>
          </p:cNvPr>
          <p:cNvSpPr>
            <a:spLocks noChangeAspect="1" noEditPoints="1"/>
          </p:cNvSpPr>
          <p:nvPr/>
        </p:nvSpPr>
        <p:spPr bwMode="auto">
          <a:xfrm>
            <a:off x="461410" y="2035610"/>
            <a:ext cx="641567" cy="64375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2" name="DevUpdate_ECC5" title="Icon of a clock with an arrow around it pointing clockwise">
            <a:extLst>
              <a:ext uri="{FF2B5EF4-FFF2-40B4-BE49-F238E27FC236}">
                <a16:creationId xmlns:a16="http://schemas.microsoft.com/office/drawing/2014/main" id="{448F1240-E632-4B6C-939D-62D0D917B2B2}"/>
              </a:ext>
            </a:extLst>
          </p:cNvPr>
          <p:cNvSpPr>
            <a:spLocks noChangeAspect="1" noEditPoints="1"/>
          </p:cNvSpPr>
          <p:nvPr/>
        </p:nvSpPr>
        <p:spPr bwMode="auto">
          <a:xfrm>
            <a:off x="461410" y="3452789"/>
            <a:ext cx="641567" cy="64233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3" name="LightningBolt_E945" title="Icon of a lightning bolt">
            <a:extLst>
              <a:ext uri="{FF2B5EF4-FFF2-40B4-BE49-F238E27FC236}">
                <a16:creationId xmlns:a16="http://schemas.microsoft.com/office/drawing/2014/main" id="{55B892CD-5F43-422A-BFDB-AF157FAFAAF3}"/>
              </a:ext>
            </a:extLst>
          </p:cNvPr>
          <p:cNvSpPr>
            <a:spLocks noChangeAspect="1"/>
          </p:cNvSpPr>
          <p:nvPr/>
        </p:nvSpPr>
        <p:spPr bwMode="auto">
          <a:xfrm>
            <a:off x="461410" y="4761727"/>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81887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11D8426-C4AC-4C5A-BBFF-79677A7B4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6046" y="2269803"/>
            <a:ext cx="2749061" cy="2749061"/>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561923" y="1794033"/>
            <a:ext cx="7625917" cy="532453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Enables event-driven, reactive programming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Uses a publish-subscribe model where publishers have no expectation of which events are handled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scalability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Serverless, in that you pay for what you use. Event Grid can scale to 10,000,000 events per second per region</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Integrate with 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publishes device events (created, deleted, disconnected), but can now publish telemetry events (in preview). Event Grid offers 500 endpoints vs. 10 custom IoT Hub endpoints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1" i="0" u="none" strike="noStrike" kern="1200" cap="none" spc="0" normalizeH="0" baseline="0" noProof="0" dirty="0">
                <a:ln>
                  <a:noFill/>
                </a:ln>
                <a:solidFill>
                  <a:srgbClr val="0072C6"/>
                </a:solidFill>
                <a:effectLst/>
                <a:uLnTx/>
                <a:uFillTx/>
                <a:latin typeface="Segoe UI"/>
                <a:ea typeface="+mn-ea"/>
                <a:cs typeface="+mn-cs"/>
              </a:rPr>
              <a:t>Do NOT use if message ordering is important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Event Grid – react to and capture 1</a:t>
            </a:r>
            <a:r>
              <a:rPr lang="en-US" baseline="30000" dirty="0"/>
              <a:t>st</a:t>
            </a:r>
            <a:r>
              <a:rPr lang="en-US" dirty="0"/>
              <a:t> party and custom events</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inancial_E7BB" title="Icon of a chart made of vertical lines with a line tracing the top of each, turning into an arrow pointing up">
            <a:extLst>
              <a:ext uri="{FF2B5EF4-FFF2-40B4-BE49-F238E27FC236}">
                <a16:creationId xmlns:a16="http://schemas.microsoft.com/office/drawing/2014/main" id="{CD626848-0BDF-432B-A19C-44462D4E5E96}"/>
              </a:ext>
            </a:extLst>
          </p:cNvPr>
          <p:cNvSpPr>
            <a:spLocks noChangeAspect="1" noEditPoints="1"/>
          </p:cNvSpPr>
          <p:nvPr/>
        </p:nvSpPr>
        <p:spPr bwMode="auto">
          <a:xfrm>
            <a:off x="471662" y="3512053"/>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IoT" title="Icon of five circles that all connect to a center circle">
            <a:extLst>
              <a:ext uri="{FF2B5EF4-FFF2-40B4-BE49-F238E27FC236}">
                <a16:creationId xmlns:a16="http://schemas.microsoft.com/office/drawing/2014/main" id="{DA7914A5-225B-4A20-A29F-1A6173AB925D}"/>
              </a:ext>
            </a:extLst>
          </p:cNvPr>
          <p:cNvSpPr>
            <a:spLocks noChangeAspect="1" noEditPoints="1"/>
          </p:cNvSpPr>
          <p:nvPr/>
        </p:nvSpPr>
        <p:spPr bwMode="auto">
          <a:xfrm>
            <a:off x="461405" y="4862078"/>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LightningBolt_E945" title="Icon of a lightning bolt">
            <a:extLst>
              <a:ext uri="{FF2B5EF4-FFF2-40B4-BE49-F238E27FC236}">
                <a16:creationId xmlns:a16="http://schemas.microsoft.com/office/drawing/2014/main" id="{E49F300B-1A79-45B8-AF1A-A24C86EF8267}"/>
              </a:ext>
            </a:extLst>
          </p:cNvPr>
          <p:cNvSpPr>
            <a:spLocks noChangeAspect="1"/>
          </p:cNvSpPr>
          <p:nvPr/>
        </p:nvSpPr>
        <p:spPr bwMode="auto">
          <a:xfrm>
            <a:off x="461405" y="1896665"/>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8967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2D97-5FB2-4072-85AE-42995773B374}"/>
              </a:ext>
            </a:extLst>
          </p:cNvPr>
          <p:cNvSpPr>
            <a:spLocks noGrp="1"/>
          </p:cNvSpPr>
          <p:nvPr>
            <p:ph type="title"/>
          </p:nvPr>
        </p:nvSpPr>
        <p:spPr/>
        <p:txBody>
          <a:bodyPr/>
          <a:lstStyle/>
          <a:p>
            <a:r>
              <a:rPr lang="en-US" dirty="0"/>
              <a:t>Central management of all events</a:t>
            </a:r>
          </a:p>
        </p:txBody>
      </p:sp>
      <p:sp>
        <p:nvSpPr>
          <p:cNvPr id="120" name="Rectangle 119">
            <a:extLst>
              <a:ext uri="{FF2B5EF4-FFF2-40B4-BE49-F238E27FC236}">
                <a16:creationId xmlns:a16="http://schemas.microsoft.com/office/drawing/2014/main" id="{3B3C7294-FE3C-42AC-B6E3-AB6661A1BC5F}"/>
              </a:ext>
            </a:extLst>
          </p:cNvPr>
          <p:cNvSpPr/>
          <p:nvPr/>
        </p:nvSpPr>
        <p:spPr bwMode="auto">
          <a:xfrm>
            <a:off x="270068" y="1211598"/>
            <a:ext cx="2748023" cy="5303095"/>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Event publishers</a:t>
            </a:r>
          </a:p>
        </p:txBody>
      </p:sp>
      <p:sp>
        <p:nvSpPr>
          <p:cNvPr id="121" name="Rectangle 120">
            <a:extLst>
              <a:ext uri="{FF2B5EF4-FFF2-40B4-BE49-F238E27FC236}">
                <a16:creationId xmlns:a16="http://schemas.microsoft.com/office/drawing/2014/main" id="{C310A07D-FFDC-4F36-8E16-D443823EFB05}"/>
              </a:ext>
            </a:extLst>
          </p:cNvPr>
          <p:cNvSpPr/>
          <p:nvPr/>
        </p:nvSpPr>
        <p:spPr bwMode="auto">
          <a:xfrm>
            <a:off x="6676415" y="1211598"/>
            <a:ext cx="5301539" cy="5303095"/>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Event handlers</a:t>
            </a:r>
          </a:p>
        </p:txBody>
      </p:sp>
      <p:sp>
        <p:nvSpPr>
          <p:cNvPr id="122" name="Rectangle 121">
            <a:extLst>
              <a:ext uri="{FF2B5EF4-FFF2-40B4-BE49-F238E27FC236}">
                <a16:creationId xmlns:a16="http://schemas.microsoft.com/office/drawing/2014/main" id="{B755EFE8-D7B1-44F7-A9EA-F80349825A14}"/>
              </a:ext>
            </a:extLst>
          </p:cNvPr>
          <p:cNvSpPr/>
          <p:nvPr/>
        </p:nvSpPr>
        <p:spPr bwMode="auto">
          <a:xfrm>
            <a:off x="443108" y="1721849"/>
            <a:ext cx="2391309" cy="4754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Blob Storage</a:t>
            </a:r>
          </a:p>
        </p:txBody>
      </p:sp>
      <p:pic>
        <p:nvPicPr>
          <p:cNvPr id="123" name="Picture 122" descr="A close up of a logo&#10;&#10;Description generated with very high confidence">
            <a:extLst>
              <a:ext uri="{FF2B5EF4-FFF2-40B4-BE49-F238E27FC236}">
                <a16:creationId xmlns:a16="http://schemas.microsoft.com/office/drawing/2014/main" id="{829DE092-DF38-4E77-B2D4-CB186E63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6" y="1776705"/>
            <a:ext cx="421972" cy="365708"/>
          </a:xfrm>
          <a:prstGeom prst="rect">
            <a:avLst/>
          </a:prstGeom>
        </p:spPr>
      </p:pic>
      <p:sp>
        <p:nvSpPr>
          <p:cNvPr id="124" name="Rectangle 123">
            <a:extLst>
              <a:ext uri="{FF2B5EF4-FFF2-40B4-BE49-F238E27FC236}">
                <a16:creationId xmlns:a16="http://schemas.microsoft.com/office/drawing/2014/main" id="{FB140EE4-B4EB-4FD9-9084-2706D7B2CBBB}"/>
              </a:ext>
            </a:extLst>
          </p:cNvPr>
          <p:cNvSpPr/>
          <p:nvPr/>
        </p:nvSpPr>
        <p:spPr bwMode="auto">
          <a:xfrm>
            <a:off x="443108" y="2243756"/>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Resource Groups</a:t>
            </a:r>
          </a:p>
        </p:txBody>
      </p:sp>
      <p:pic>
        <p:nvPicPr>
          <p:cNvPr id="125" name="Picture 124" descr="A close up of a logo&#10;&#10;Description generated with very high confidence">
            <a:extLst>
              <a:ext uri="{FF2B5EF4-FFF2-40B4-BE49-F238E27FC236}">
                <a16:creationId xmlns:a16="http://schemas.microsoft.com/office/drawing/2014/main" id="{E004628E-1D27-4EE3-BF0A-42A131597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79" y="2297712"/>
            <a:ext cx="450510" cy="365708"/>
          </a:xfrm>
          <a:prstGeom prst="rect">
            <a:avLst/>
          </a:prstGeom>
        </p:spPr>
      </p:pic>
      <p:sp>
        <p:nvSpPr>
          <p:cNvPr id="126" name="Rectangle 125">
            <a:extLst>
              <a:ext uri="{FF2B5EF4-FFF2-40B4-BE49-F238E27FC236}">
                <a16:creationId xmlns:a16="http://schemas.microsoft.com/office/drawing/2014/main" id="{9D613CE7-B51E-4A54-AAB7-5BEF9B4C1189}"/>
              </a:ext>
            </a:extLst>
          </p:cNvPr>
          <p:cNvSpPr/>
          <p:nvPr/>
        </p:nvSpPr>
        <p:spPr bwMode="auto">
          <a:xfrm>
            <a:off x="443108" y="2765663"/>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Azure Subscriptions</a:t>
            </a:r>
          </a:p>
        </p:txBody>
      </p:sp>
      <p:pic>
        <p:nvPicPr>
          <p:cNvPr id="127" name="Picture 126" descr="A close up of a logo&#10;&#10;Description generated with very high confidence">
            <a:extLst>
              <a:ext uri="{FF2B5EF4-FFF2-40B4-BE49-F238E27FC236}">
                <a16:creationId xmlns:a16="http://schemas.microsoft.com/office/drawing/2014/main" id="{8453FEA3-5026-4479-8390-7B744B745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10" y="2800678"/>
            <a:ext cx="494725" cy="365707"/>
          </a:xfrm>
          <a:prstGeom prst="rect">
            <a:avLst/>
          </a:prstGeom>
        </p:spPr>
      </p:pic>
      <p:sp>
        <p:nvSpPr>
          <p:cNvPr id="128" name="Rectangle 127">
            <a:extLst>
              <a:ext uri="{FF2B5EF4-FFF2-40B4-BE49-F238E27FC236}">
                <a16:creationId xmlns:a16="http://schemas.microsoft.com/office/drawing/2014/main" id="{4D5EF53F-CE18-41AD-943A-6242268F507B}"/>
              </a:ext>
            </a:extLst>
          </p:cNvPr>
          <p:cNvSpPr/>
          <p:nvPr/>
        </p:nvSpPr>
        <p:spPr bwMode="auto">
          <a:xfrm>
            <a:off x="443108" y="5375199"/>
            <a:ext cx="2391309" cy="4754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Custom Events</a:t>
            </a:r>
          </a:p>
        </p:txBody>
      </p:sp>
      <p:pic>
        <p:nvPicPr>
          <p:cNvPr id="129" name="Picture 128" descr="A close up of a logo&#10;&#10;Description generated with very high confidence">
            <a:extLst>
              <a:ext uri="{FF2B5EF4-FFF2-40B4-BE49-F238E27FC236}">
                <a16:creationId xmlns:a16="http://schemas.microsoft.com/office/drawing/2014/main" id="{3DCCF633-578B-4B43-9C85-C455164B39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54" y="5424959"/>
            <a:ext cx="354792" cy="365708"/>
          </a:xfrm>
          <a:prstGeom prst="rect">
            <a:avLst/>
          </a:prstGeom>
        </p:spPr>
      </p:pic>
      <p:sp>
        <p:nvSpPr>
          <p:cNvPr id="130" name="Rectangle 129">
            <a:extLst>
              <a:ext uri="{FF2B5EF4-FFF2-40B4-BE49-F238E27FC236}">
                <a16:creationId xmlns:a16="http://schemas.microsoft.com/office/drawing/2014/main" id="{732413BB-30DE-4112-B7E9-5D60BEED0632}"/>
              </a:ext>
            </a:extLst>
          </p:cNvPr>
          <p:cNvSpPr/>
          <p:nvPr/>
        </p:nvSpPr>
        <p:spPr bwMode="auto">
          <a:xfrm>
            <a:off x="443108" y="3287570"/>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Event Hubs</a:t>
            </a:r>
          </a:p>
        </p:txBody>
      </p:sp>
      <p:grpSp>
        <p:nvGrpSpPr>
          <p:cNvPr id="131" name="Group 130">
            <a:extLst>
              <a:ext uri="{FF2B5EF4-FFF2-40B4-BE49-F238E27FC236}">
                <a16:creationId xmlns:a16="http://schemas.microsoft.com/office/drawing/2014/main" id="{5A3B096B-2686-43B2-9428-2F76C784E1B2}"/>
              </a:ext>
            </a:extLst>
          </p:cNvPr>
          <p:cNvGrpSpPr>
            <a:grpSpLocks noChangeAspect="1"/>
          </p:cNvGrpSpPr>
          <p:nvPr/>
        </p:nvGrpSpPr>
        <p:grpSpPr>
          <a:xfrm>
            <a:off x="668709" y="3325686"/>
            <a:ext cx="379450" cy="383987"/>
            <a:chOff x="-649293" y="6227709"/>
            <a:chExt cx="265115" cy="268281"/>
          </a:xfrm>
        </p:grpSpPr>
        <p:sp>
          <p:nvSpPr>
            <p:cNvPr id="132" name="Freeform 5">
              <a:extLst>
                <a:ext uri="{FF2B5EF4-FFF2-40B4-BE49-F238E27FC236}">
                  <a16:creationId xmlns:a16="http://schemas.microsoft.com/office/drawing/2014/main" id="{C5DDBDA0-ED37-456E-9031-CCCAA31DDF33}"/>
                </a:ext>
              </a:extLst>
            </p:cNvPr>
            <p:cNvSpPr>
              <a:spLocks/>
            </p:cNvSpPr>
            <p:nvPr/>
          </p:nvSpPr>
          <p:spPr bwMode="auto">
            <a:xfrm>
              <a:off x="-530229" y="6318203"/>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3" name="Freeform 6">
              <a:extLst>
                <a:ext uri="{FF2B5EF4-FFF2-40B4-BE49-F238E27FC236}">
                  <a16:creationId xmlns:a16="http://schemas.microsoft.com/office/drawing/2014/main" id="{177A8E5B-53DC-43AB-B28D-0E60A033C72D}"/>
                </a:ext>
              </a:extLst>
            </p:cNvPr>
            <p:cNvSpPr>
              <a:spLocks/>
            </p:cNvSpPr>
            <p:nvPr/>
          </p:nvSpPr>
          <p:spPr bwMode="auto">
            <a:xfrm>
              <a:off x="-465142" y="6345190"/>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4" name="Freeform 7">
              <a:extLst>
                <a:ext uri="{FF2B5EF4-FFF2-40B4-BE49-F238E27FC236}">
                  <a16:creationId xmlns:a16="http://schemas.microsoft.com/office/drawing/2014/main" id="{245D11B2-EEB5-4D14-9B86-464CB93CCD68}"/>
                </a:ext>
              </a:extLst>
            </p:cNvPr>
            <p:cNvSpPr>
              <a:spLocks/>
            </p:cNvSpPr>
            <p:nvPr/>
          </p:nvSpPr>
          <p:spPr bwMode="auto">
            <a:xfrm>
              <a:off x="-530229" y="6372177"/>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5" name="Freeform 8">
              <a:extLst>
                <a:ext uri="{FF2B5EF4-FFF2-40B4-BE49-F238E27FC236}">
                  <a16:creationId xmlns:a16="http://schemas.microsoft.com/office/drawing/2014/main" id="{FEEC6D0D-0E87-48ED-9E9E-61A7D128C277}"/>
                </a:ext>
              </a:extLst>
            </p:cNvPr>
            <p:cNvSpPr>
              <a:spLocks/>
            </p:cNvSpPr>
            <p:nvPr/>
          </p:nvSpPr>
          <p:spPr bwMode="auto">
            <a:xfrm>
              <a:off x="-593730" y="6289628"/>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6" name="Freeform 9">
              <a:extLst>
                <a:ext uri="{FF2B5EF4-FFF2-40B4-BE49-F238E27FC236}">
                  <a16:creationId xmlns:a16="http://schemas.microsoft.com/office/drawing/2014/main" id="{80A8679D-84B8-4F3A-B69B-53C074A51A9F}"/>
                </a:ext>
              </a:extLst>
            </p:cNvPr>
            <p:cNvSpPr>
              <a:spLocks/>
            </p:cNvSpPr>
            <p:nvPr/>
          </p:nvSpPr>
          <p:spPr bwMode="auto">
            <a:xfrm>
              <a:off x="-649293" y="6227709"/>
              <a:ext cx="263527"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7" name="Freeform 10">
              <a:extLst>
                <a:ext uri="{FF2B5EF4-FFF2-40B4-BE49-F238E27FC236}">
                  <a16:creationId xmlns:a16="http://schemas.microsoft.com/office/drawing/2014/main" id="{249F70BC-5659-4CA0-AF9D-A7B92182662E}"/>
                </a:ext>
              </a:extLst>
            </p:cNvPr>
            <p:cNvSpPr>
              <a:spLocks/>
            </p:cNvSpPr>
            <p:nvPr/>
          </p:nvSpPr>
          <p:spPr bwMode="auto">
            <a:xfrm>
              <a:off x="-647706" y="6432491"/>
              <a:ext cx="263528" cy="63499"/>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38" name="Freeform 11">
              <a:extLst>
                <a:ext uri="{FF2B5EF4-FFF2-40B4-BE49-F238E27FC236}">
                  <a16:creationId xmlns:a16="http://schemas.microsoft.com/office/drawing/2014/main" id="{7790D32E-F6E3-4CE4-B3D8-F4694757FAB0}"/>
                </a:ext>
              </a:extLst>
            </p:cNvPr>
            <p:cNvSpPr>
              <a:spLocks/>
            </p:cNvSpPr>
            <p:nvPr/>
          </p:nvSpPr>
          <p:spPr bwMode="auto">
            <a:xfrm>
              <a:off x="-593728" y="6343582"/>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9" name="Freeform 12">
              <a:extLst>
                <a:ext uri="{FF2B5EF4-FFF2-40B4-BE49-F238E27FC236}">
                  <a16:creationId xmlns:a16="http://schemas.microsoft.com/office/drawing/2014/main" id="{EC398E25-9715-4EBA-96F8-77ED929FC9AF}"/>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40" name="Rectangle 139">
            <a:extLst>
              <a:ext uri="{FF2B5EF4-FFF2-40B4-BE49-F238E27FC236}">
                <a16:creationId xmlns:a16="http://schemas.microsoft.com/office/drawing/2014/main" id="{38A98A26-8D4D-4B02-BAF5-7C429A710E15}"/>
              </a:ext>
            </a:extLst>
          </p:cNvPr>
          <p:cNvSpPr/>
          <p:nvPr/>
        </p:nvSpPr>
        <p:spPr bwMode="auto">
          <a:xfrm>
            <a:off x="6853402" y="5286952"/>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Other Services</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Applications</a:t>
            </a:r>
          </a:p>
        </p:txBody>
      </p:sp>
      <p:grpSp>
        <p:nvGrpSpPr>
          <p:cNvPr id="141" name="Group 140">
            <a:extLst>
              <a:ext uri="{FF2B5EF4-FFF2-40B4-BE49-F238E27FC236}">
                <a16:creationId xmlns:a16="http://schemas.microsoft.com/office/drawing/2014/main" id="{E63084D3-8032-4F9A-9902-BEB19D4E89F2}"/>
              </a:ext>
            </a:extLst>
          </p:cNvPr>
          <p:cNvGrpSpPr/>
          <p:nvPr/>
        </p:nvGrpSpPr>
        <p:grpSpPr>
          <a:xfrm>
            <a:off x="10929193" y="5442734"/>
            <a:ext cx="926301" cy="806169"/>
            <a:chOff x="10929878" y="5443020"/>
            <a:chExt cx="926432" cy="806283"/>
          </a:xfrm>
        </p:grpSpPr>
        <p:pic>
          <p:nvPicPr>
            <p:cNvPr id="142" name="Picture 141" descr="A close up of a logo&#10;&#10;Description generated with very high confidence">
              <a:extLst>
                <a:ext uri="{FF2B5EF4-FFF2-40B4-BE49-F238E27FC236}">
                  <a16:creationId xmlns:a16="http://schemas.microsoft.com/office/drawing/2014/main" id="{E3DCFABD-6F10-4B7E-82BD-6E4AC83C62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5978" y="5443020"/>
              <a:ext cx="454232" cy="411480"/>
            </a:xfrm>
            <a:prstGeom prst="rect">
              <a:avLst/>
            </a:prstGeom>
          </p:spPr>
        </p:pic>
        <p:sp>
          <p:nvSpPr>
            <p:cNvPr id="143" name="TextBox 142">
              <a:extLst>
                <a:ext uri="{FF2B5EF4-FFF2-40B4-BE49-F238E27FC236}">
                  <a16:creationId xmlns:a16="http://schemas.microsoft.com/office/drawing/2014/main" id="{753230E0-218A-424D-85D3-C0DC00C7C928}"/>
                </a:ext>
              </a:extLst>
            </p:cNvPr>
            <p:cNvSpPr txBox="1"/>
            <p:nvPr/>
          </p:nvSpPr>
          <p:spPr>
            <a:xfrm>
              <a:off x="10929878" y="5862166"/>
              <a:ext cx="926432" cy="387137"/>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Automation</a:t>
              </a:r>
            </a:p>
          </p:txBody>
        </p:sp>
      </p:grpSp>
      <p:grpSp>
        <p:nvGrpSpPr>
          <p:cNvPr id="144" name="Group 143">
            <a:extLst>
              <a:ext uri="{FF2B5EF4-FFF2-40B4-BE49-F238E27FC236}">
                <a16:creationId xmlns:a16="http://schemas.microsoft.com/office/drawing/2014/main" id="{ACD8E70A-4C38-4E34-A358-18C23E85D4D4}"/>
              </a:ext>
            </a:extLst>
          </p:cNvPr>
          <p:cNvGrpSpPr/>
          <p:nvPr/>
        </p:nvGrpSpPr>
        <p:grpSpPr>
          <a:xfrm>
            <a:off x="3018092" y="3774631"/>
            <a:ext cx="673943" cy="448149"/>
            <a:chOff x="3078163" y="3849873"/>
            <a:chExt cx="916823" cy="457200"/>
          </a:xfrm>
        </p:grpSpPr>
        <p:sp>
          <p:nvSpPr>
            <p:cNvPr id="145" name="Freeform 17">
              <a:extLst>
                <a:ext uri="{FF2B5EF4-FFF2-40B4-BE49-F238E27FC236}">
                  <a16:creationId xmlns:a16="http://schemas.microsoft.com/office/drawing/2014/main" id="{9D06B37B-4261-481C-AC58-E092334C58E8}"/>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46" name="Straight Connector 145">
              <a:extLst>
                <a:ext uri="{FF2B5EF4-FFF2-40B4-BE49-F238E27FC236}">
                  <a16:creationId xmlns:a16="http://schemas.microsoft.com/office/drawing/2014/main" id="{A9AD9A94-1D20-4196-A699-51405066334D}"/>
                </a:ext>
              </a:extLst>
            </p:cNvPr>
            <p:cNvCxnSpPr/>
            <p:nvPr/>
          </p:nvCxnSpPr>
          <p:spPr>
            <a:xfrm flipH="1">
              <a:off x="3078163" y="4078826"/>
              <a:ext cx="916823" cy="0"/>
            </a:xfrm>
            <a:prstGeom prst="line">
              <a:avLst/>
            </a:pr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47" name="Group 146">
            <a:extLst>
              <a:ext uri="{FF2B5EF4-FFF2-40B4-BE49-F238E27FC236}">
                <a16:creationId xmlns:a16="http://schemas.microsoft.com/office/drawing/2014/main" id="{D76E8D7D-97A8-4640-9A89-824A4F714430}"/>
              </a:ext>
            </a:extLst>
          </p:cNvPr>
          <p:cNvGrpSpPr/>
          <p:nvPr/>
        </p:nvGrpSpPr>
        <p:grpSpPr>
          <a:xfrm>
            <a:off x="5776187" y="3774631"/>
            <a:ext cx="898673" cy="448149"/>
            <a:chOff x="3078163" y="3849873"/>
            <a:chExt cx="916823" cy="457200"/>
          </a:xfrm>
        </p:grpSpPr>
        <p:sp>
          <p:nvSpPr>
            <p:cNvPr id="148" name="Freeform 17">
              <a:extLst>
                <a:ext uri="{FF2B5EF4-FFF2-40B4-BE49-F238E27FC236}">
                  <a16:creationId xmlns:a16="http://schemas.microsoft.com/office/drawing/2014/main" id="{4A754A9A-6E57-4E64-A7A2-F77F2A6F0018}"/>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49" name="Straight Connector 148">
              <a:extLst>
                <a:ext uri="{FF2B5EF4-FFF2-40B4-BE49-F238E27FC236}">
                  <a16:creationId xmlns:a16="http://schemas.microsoft.com/office/drawing/2014/main" id="{9BB6B0C1-59E7-4B70-8731-F2B0C2DE30C8}"/>
                </a:ext>
              </a:extLst>
            </p:cNvPr>
            <p:cNvCxnSpPr/>
            <p:nvPr/>
          </p:nvCxnSpPr>
          <p:spPr>
            <a:xfrm flipH="1">
              <a:off x="3078163" y="4078826"/>
              <a:ext cx="916823" cy="0"/>
            </a:xfrm>
            <a:prstGeom prst="line">
              <a:avLst/>
            </a:pr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50" name="Rectangle 149">
            <a:extLst>
              <a:ext uri="{FF2B5EF4-FFF2-40B4-BE49-F238E27FC236}">
                <a16:creationId xmlns:a16="http://schemas.microsoft.com/office/drawing/2014/main" id="{9A2629E1-A6DF-40A1-9F6E-EAA4A02805F0}"/>
              </a:ext>
            </a:extLst>
          </p:cNvPr>
          <p:cNvSpPr/>
          <p:nvPr/>
        </p:nvSpPr>
        <p:spPr bwMode="auto">
          <a:xfrm>
            <a:off x="443108" y="5896520"/>
            <a:ext cx="2391309" cy="475421"/>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CloudEvents Sources</a:t>
            </a:r>
          </a:p>
        </p:txBody>
      </p:sp>
      <p:sp>
        <p:nvSpPr>
          <p:cNvPr id="151" name="Rectangle 150">
            <a:extLst>
              <a:ext uri="{FF2B5EF4-FFF2-40B4-BE49-F238E27FC236}">
                <a16:creationId xmlns:a16="http://schemas.microsoft.com/office/drawing/2014/main" id="{8A8B58CB-0823-4500-B5FA-56B7D0EF59E3}"/>
              </a:ext>
            </a:extLst>
          </p:cNvPr>
          <p:cNvSpPr/>
          <p:nvPr/>
        </p:nvSpPr>
        <p:spPr bwMode="auto">
          <a:xfrm>
            <a:off x="443108" y="4853291"/>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Service Bus</a:t>
            </a: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endParaRPr>
          </a:p>
        </p:txBody>
      </p:sp>
      <p:sp>
        <p:nvSpPr>
          <p:cNvPr id="152" name="Rectangle 151">
            <a:extLst>
              <a:ext uri="{FF2B5EF4-FFF2-40B4-BE49-F238E27FC236}">
                <a16:creationId xmlns:a16="http://schemas.microsoft.com/office/drawing/2014/main" id="{84EE023D-EBBF-4242-B54D-BA1256555203}"/>
              </a:ext>
            </a:extLst>
          </p:cNvPr>
          <p:cNvSpPr/>
          <p:nvPr/>
        </p:nvSpPr>
        <p:spPr bwMode="auto">
          <a:xfrm>
            <a:off x="443108" y="4331384"/>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IoT Hub</a:t>
            </a:r>
          </a:p>
        </p:txBody>
      </p:sp>
      <p:sp>
        <p:nvSpPr>
          <p:cNvPr id="153" name="Rectangle 152">
            <a:extLst>
              <a:ext uri="{FF2B5EF4-FFF2-40B4-BE49-F238E27FC236}">
                <a16:creationId xmlns:a16="http://schemas.microsoft.com/office/drawing/2014/main" id="{ACE2CF98-31D5-47EC-A4A9-0547E6E6D2A7}"/>
              </a:ext>
            </a:extLst>
          </p:cNvPr>
          <p:cNvSpPr/>
          <p:nvPr/>
        </p:nvSpPr>
        <p:spPr bwMode="auto">
          <a:xfrm>
            <a:off x="443108" y="3809477"/>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Azure Media Service</a:t>
            </a:r>
          </a:p>
        </p:txBody>
      </p:sp>
      <p:pic>
        <p:nvPicPr>
          <p:cNvPr id="154" name="Graphic 153">
            <a:extLst>
              <a:ext uri="{FF2B5EF4-FFF2-40B4-BE49-F238E27FC236}">
                <a16:creationId xmlns:a16="http://schemas.microsoft.com/office/drawing/2014/main" id="{8021A5C8-7599-417C-A0C0-CA6AED9599E6}"/>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8001" t="32862" r="38579" b="32338"/>
          <a:stretch/>
        </p:blipFill>
        <p:spPr>
          <a:xfrm>
            <a:off x="694815" y="3860141"/>
            <a:ext cx="324964" cy="374850"/>
          </a:xfrm>
          <a:prstGeom prst="rect">
            <a:avLst/>
          </a:prstGeom>
        </p:spPr>
      </p:pic>
      <p:pic>
        <p:nvPicPr>
          <p:cNvPr id="155" name="Picture 154">
            <a:extLst>
              <a:ext uri="{FF2B5EF4-FFF2-40B4-BE49-F238E27FC236}">
                <a16:creationId xmlns:a16="http://schemas.microsoft.com/office/drawing/2014/main" id="{DF2B9703-C90E-41EF-BAA1-81722BC2C841}"/>
              </a:ext>
            </a:extLst>
          </p:cNvPr>
          <p:cNvPicPr>
            <a:picLocks noChangeAspect="1"/>
          </p:cNvPicPr>
          <p:nvPr/>
        </p:nvPicPr>
        <p:blipFill>
          <a:blip r:embed="rId10">
            <a:biLevel thresh="25000"/>
          </a:blip>
          <a:stretch>
            <a:fillRect/>
          </a:stretch>
        </p:blipFill>
        <p:spPr>
          <a:xfrm>
            <a:off x="672545" y="4390069"/>
            <a:ext cx="374850" cy="374850"/>
          </a:xfrm>
          <a:prstGeom prst="rect">
            <a:avLst/>
          </a:prstGeom>
          <a:noFill/>
        </p:spPr>
      </p:pic>
      <p:pic>
        <p:nvPicPr>
          <p:cNvPr id="156" name="Picture 155">
            <a:extLst>
              <a:ext uri="{FF2B5EF4-FFF2-40B4-BE49-F238E27FC236}">
                <a16:creationId xmlns:a16="http://schemas.microsoft.com/office/drawing/2014/main" id="{192763AC-595A-4B8B-A9C9-5464B67DEC7D}"/>
              </a:ext>
            </a:extLst>
          </p:cNvPr>
          <p:cNvPicPr>
            <a:picLocks noChangeAspect="1"/>
          </p:cNvPicPr>
          <p:nvPr/>
        </p:nvPicPr>
        <p:blipFill>
          <a:blip r:embed="rId11">
            <a:biLevel thresh="25000"/>
          </a:blip>
          <a:stretch>
            <a:fillRect/>
          </a:stretch>
        </p:blipFill>
        <p:spPr>
          <a:xfrm>
            <a:off x="674444" y="4908147"/>
            <a:ext cx="365708" cy="365708"/>
          </a:xfrm>
          <a:prstGeom prst="rect">
            <a:avLst/>
          </a:prstGeom>
        </p:spPr>
      </p:pic>
      <p:pic>
        <p:nvPicPr>
          <p:cNvPr id="157" name="Picture 156">
            <a:extLst>
              <a:ext uri="{FF2B5EF4-FFF2-40B4-BE49-F238E27FC236}">
                <a16:creationId xmlns:a16="http://schemas.microsoft.com/office/drawing/2014/main" id="{7FB83F05-F15B-40BA-8124-91E7665134CE}"/>
              </a:ext>
            </a:extLst>
          </p:cNvPr>
          <p:cNvPicPr>
            <a:picLocks noChangeAspect="1"/>
          </p:cNvPicPr>
          <p:nvPr/>
        </p:nvPicPr>
        <p:blipFill>
          <a:blip r:embed="rId12">
            <a:biLevel thresh="25000"/>
          </a:blip>
          <a:stretch>
            <a:fillRect/>
          </a:stretch>
        </p:blipFill>
        <p:spPr>
          <a:xfrm>
            <a:off x="630911" y="5909158"/>
            <a:ext cx="457322" cy="457135"/>
          </a:xfrm>
          <a:prstGeom prst="rect">
            <a:avLst/>
          </a:prstGeom>
        </p:spPr>
      </p:pic>
      <p:sp>
        <p:nvSpPr>
          <p:cNvPr id="158" name="Rectangle 157">
            <a:extLst>
              <a:ext uri="{FF2B5EF4-FFF2-40B4-BE49-F238E27FC236}">
                <a16:creationId xmlns:a16="http://schemas.microsoft.com/office/drawing/2014/main" id="{177A150B-6859-4109-87C2-95367C443319}"/>
              </a:ext>
            </a:extLst>
          </p:cNvPr>
          <p:cNvSpPr/>
          <p:nvPr/>
        </p:nvSpPr>
        <p:spPr bwMode="auto">
          <a:xfrm>
            <a:off x="6853402" y="4133945"/>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Buffering and</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Competing Consumers</a:t>
            </a:r>
          </a:p>
        </p:txBody>
      </p:sp>
      <p:sp>
        <p:nvSpPr>
          <p:cNvPr id="159" name="Rectangle 158">
            <a:extLst>
              <a:ext uri="{FF2B5EF4-FFF2-40B4-BE49-F238E27FC236}">
                <a16:creationId xmlns:a16="http://schemas.microsoft.com/office/drawing/2014/main" id="{0753603D-911F-422D-AADF-A4E71062F09E}"/>
              </a:ext>
            </a:extLst>
          </p:cNvPr>
          <p:cNvSpPr/>
          <p:nvPr/>
        </p:nvSpPr>
        <p:spPr bwMode="auto">
          <a:xfrm>
            <a:off x="6853402" y="2980937"/>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 Workflow</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Integration</a:t>
            </a:r>
          </a:p>
        </p:txBody>
      </p:sp>
      <p:grpSp>
        <p:nvGrpSpPr>
          <p:cNvPr id="160" name="Group 159">
            <a:extLst>
              <a:ext uri="{FF2B5EF4-FFF2-40B4-BE49-F238E27FC236}">
                <a16:creationId xmlns:a16="http://schemas.microsoft.com/office/drawing/2014/main" id="{54916132-B59A-44B2-A04C-67C0FBA0C4C6}"/>
              </a:ext>
            </a:extLst>
          </p:cNvPr>
          <p:cNvGrpSpPr/>
          <p:nvPr/>
        </p:nvGrpSpPr>
        <p:grpSpPr>
          <a:xfrm>
            <a:off x="10122305" y="3143845"/>
            <a:ext cx="1076962" cy="798766"/>
            <a:chOff x="10122877" y="2831890"/>
            <a:chExt cx="1077114" cy="798879"/>
          </a:xfrm>
        </p:grpSpPr>
        <p:sp>
          <p:nvSpPr>
            <p:cNvPr id="161" name="TextBox 160">
              <a:extLst>
                <a:ext uri="{FF2B5EF4-FFF2-40B4-BE49-F238E27FC236}">
                  <a16:creationId xmlns:a16="http://schemas.microsoft.com/office/drawing/2014/main" id="{C13B9E68-404F-448B-934D-67B41737C38E}"/>
                </a:ext>
              </a:extLst>
            </p:cNvPr>
            <p:cNvSpPr txBox="1"/>
            <p:nvPr/>
          </p:nvSpPr>
          <p:spPr>
            <a:xfrm>
              <a:off x="10122877" y="3346481"/>
              <a:ext cx="1077114"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Logic Apps</a:t>
              </a:r>
            </a:p>
          </p:txBody>
        </p:sp>
        <p:grpSp>
          <p:nvGrpSpPr>
            <p:cNvPr id="162" name="Group 161">
              <a:extLst>
                <a:ext uri="{FF2B5EF4-FFF2-40B4-BE49-F238E27FC236}">
                  <a16:creationId xmlns:a16="http://schemas.microsoft.com/office/drawing/2014/main" id="{A13FFEC6-826F-4CF1-99A9-5DFCACD8167F}"/>
                </a:ext>
              </a:extLst>
            </p:cNvPr>
            <p:cNvGrpSpPr/>
            <p:nvPr/>
          </p:nvGrpSpPr>
          <p:grpSpPr>
            <a:xfrm>
              <a:off x="10295673" y="2831890"/>
              <a:ext cx="731520" cy="475488"/>
              <a:chOff x="8238514" y="2669975"/>
              <a:chExt cx="900967" cy="493387"/>
            </a:xfrm>
          </p:grpSpPr>
          <p:sp>
            <p:nvSpPr>
              <p:cNvPr id="163" name="Rectangle 162">
                <a:extLst>
                  <a:ext uri="{FF2B5EF4-FFF2-40B4-BE49-F238E27FC236}">
                    <a16:creationId xmlns:a16="http://schemas.microsoft.com/office/drawing/2014/main" id="{F21BD4A7-664E-49F2-B9B2-D5C1997B5AB2}"/>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3815FCD0-2C14-4494-B142-0E1D516852F4}"/>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7556A48E-F370-4519-A1FC-AD1A2FA899D5}"/>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Left Brace 165">
                <a:extLst>
                  <a:ext uri="{FF2B5EF4-FFF2-40B4-BE49-F238E27FC236}">
                    <a16:creationId xmlns:a16="http://schemas.microsoft.com/office/drawing/2014/main" id="{1B179443-EE43-49D7-9C6B-4BD464E04EA8}"/>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sp>
            <p:nvSpPr>
              <p:cNvPr id="167" name="Left Brace 166">
                <a:extLst>
                  <a:ext uri="{FF2B5EF4-FFF2-40B4-BE49-F238E27FC236}">
                    <a16:creationId xmlns:a16="http://schemas.microsoft.com/office/drawing/2014/main" id="{6E4EFB7C-BEBE-4A02-AE75-1F7D9BD533C5}"/>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sp>
            <p:nvSpPr>
              <p:cNvPr id="168" name="Left Brace 167">
                <a:extLst>
                  <a:ext uri="{FF2B5EF4-FFF2-40B4-BE49-F238E27FC236}">
                    <a16:creationId xmlns:a16="http://schemas.microsoft.com/office/drawing/2014/main" id="{467CF68B-33FB-42B3-90C5-59FE1BA41C26}"/>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69" name="Rectangle 168">
            <a:extLst>
              <a:ext uri="{FF2B5EF4-FFF2-40B4-BE49-F238E27FC236}">
                <a16:creationId xmlns:a16="http://schemas.microsoft.com/office/drawing/2014/main" id="{BCC93338-2F7A-4175-AC44-AC4BEA8C34C2}"/>
              </a:ext>
            </a:extLst>
          </p:cNvPr>
          <p:cNvSpPr/>
          <p:nvPr/>
        </p:nvSpPr>
        <p:spPr bwMode="auto">
          <a:xfrm>
            <a:off x="6853402" y="1827929"/>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 Code</a:t>
            </a:r>
          </a:p>
        </p:txBody>
      </p:sp>
      <p:grpSp>
        <p:nvGrpSpPr>
          <p:cNvPr id="170" name="Group 169">
            <a:extLst>
              <a:ext uri="{FF2B5EF4-FFF2-40B4-BE49-F238E27FC236}">
                <a16:creationId xmlns:a16="http://schemas.microsoft.com/office/drawing/2014/main" id="{97847EAC-CDC7-4616-8F47-9799FA14E2D3}"/>
              </a:ext>
            </a:extLst>
          </p:cNvPr>
          <p:cNvGrpSpPr/>
          <p:nvPr/>
        </p:nvGrpSpPr>
        <p:grpSpPr>
          <a:xfrm>
            <a:off x="10181541" y="2014091"/>
            <a:ext cx="963164" cy="768901"/>
            <a:chOff x="10182610" y="1937008"/>
            <a:chExt cx="963300" cy="769010"/>
          </a:xfrm>
        </p:grpSpPr>
        <p:pic>
          <p:nvPicPr>
            <p:cNvPr id="171" name="Picture 170">
              <a:extLst>
                <a:ext uri="{FF2B5EF4-FFF2-40B4-BE49-F238E27FC236}">
                  <a16:creationId xmlns:a16="http://schemas.microsoft.com/office/drawing/2014/main" id="{536A79C6-8C22-4843-9965-B019588F9A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2855" y="1937008"/>
              <a:ext cx="517157" cy="475488"/>
            </a:xfrm>
            <a:prstGeom prst="rect">
              <a:avLst/>
            </a:prstGeom>
          </p:spPr>
        </p:pic>
        <p:sp>
          <p:nvSpPr>
            <p:cNvPr id="172" name="TextBox 171">
              <a:extLst>
                <a:ext uri="{FF2B5EF4-FFF2-40B4-BE49-F238E27FC236}">
                  <a16:creationId xmlns:a16="http://schemas.microsoft.com/office/drawing/2014/main" id="{30AB3A16-6E8C-48C5-B060-20AC089FCE4B}"/>
                </a:ext>
              </a:extLst>
            </p:cNvPr>
            <p:cNvSpPr txBox="1"/>
            <p:nvPr/>
          </p:nvSpPr>
          <p:spPr>
            <a:xfrm>
              <a:off x="10182610" y="2421730"/>
              <a:ext cx="963300"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Functions</a:t>
              </a:r>
            </a:p>
          </p:txBody>
        </p:sp>
      </p:grpSp>
      <p:grpSp>
        <p:nvGrpSpPr>
          <p:cNvPr id="173" name="Group 172">
            <a:extLst>
              <a:ext uri="{FF2B5EF4-FFF2-40B4-BE49-F238E27FC236}">
                <a16:creationId xmlns:a16="http://schemas.microsoft.com/office/drawing/2014/main" id="{A149D640-2D71-40FF-B9C0-43B7575B67A0}"/>
              </a:ext>
            </a:extLst>
          </p:cNvPr>
          <p:cNvGrpSpPr/>
          <p:nvPr/>
        </p:nvGrpSpPr>
        <p:grpSpPr>
          <a:xfrm>
            <a:off x="9631372" y="4304579"/>
            <a:ext cx="1096387" cy="796304"/>
            <a:chOff x="9632831" y="3715489"/>
            <a:chExt cx="1096543" cy="796417"/>
          </a:xfrm>
        </p:grpSpPr>
        <p:sp>
          <p:nvSpPr>
            <p:cNvPr id="174" name="TextBox 173">
              <a:extLst>
                <a:ext uri="{FF2B5EF4-FFF2-40B4-BE49-F238E27FC236}">
                  <a16:creationId xmlns:a16="http://schemas.microsoft.com/office/drawing/2014/main" id="{FF83550E-0108-4DBB-90D0-045F0348036B}"/>
                </a:ext>
              </a:extLst>
            </p:cNvPr>
            <p:cNvSpPr txBox="1"/>
            <p:nvPr/>
          </p:nvSpPr>
          <p:spPr>
            <a:xfrm>
              <a:off x="9632831" y="4227618"/>
              <a:ext cx="1096543"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Event Hubs</a:t>
              </a:r>
            </a:p>
          </p:txBody>
        </p:sp>
        <p:pic>
          <p:nvPicPr>
            <p:cNvPr id="175" name="Picture 174">
              <a:extLst>
                <a:ext uri="{FF2B5EF4-FFF2-40B4-BE49-F238E27FC236}">
                  <a16:creationId xmlns:a16="http://schemas.microsoft.com/office/drawing/2014/main" id="{271CAAB6-5F0E-4B35-ABBB-5D5CB53C4BD9}"/>
                </a:ext>
              </a:extLst>
            </p:cNvPr>
            <p:cNvPicPr>
              <a:picLocks noChangeAspect="1"/>
            </p:cNvPicPr>
            <p:nvPr/>
          </p:nvPicPr>
          <p:blipFill rotWithShape="1">
            <a:blip r:embed="rId14">
              <a:biLevel thresh="25000"/>
            </a:blip>
            <a:srcRect l="1630" t="1213" r="3018" b="34342"/>
            <a:stretch/>
          </p:blipFill>
          <p:spPr>
            <a:xfrm>
              <a:off x="9947288" y="3715489"/>
              <a:ext cx="467629" cy="475488"/>
            </a:xfrm>
            <a:prstGeom prst="rect">
              <a:avLst/>
            </a:prstGeom>
            <a:noFill/>
            <a:ln>
              <a:noFill/>
            </a:ln>
          </p:spPr>
        </p:pic>
      </p:grpSp>
      <p:grpSp>
        <p:nvGrpSpPr>
          <p:cNvPr id="176" name="Group 175">
            <a:extLst>
              <a:ext uri="{FF2B5EF4-FFF2-40B4-BE49-F238E27FC236}">
                <a16:creationId xmlns:a16="http://schemas.microsoft.com/office/drawing/2014/main" id="{A612B6E7-84DF-4DFD-A375-580AD345FE80}"/>
              </a:ext>
            </a:extLst>
          </p:cNvPr>
          <p:cNvGrpSpPr/>
          <p:nvPr/>
        </p:nvGrpSpPr>
        <p:grpSpPr>
          <a:xfrm>
            <a:off x="8813629" y="5442735"/>
            <a:ext cx="1415146" cy="822645"/>
            <a:chOff x="8814013" y="5443020"/>
            <a:chExt cx="1415347" cy="822762"/>
          </a:xfrm>
        </p:grpSpPr>
        <p:pic>
          <p:nvPicPr>
            <p:cNvPr id="177" name="Picture 176">
              <a:extLst>
                <a:ext uri="{FF2B5EF4-FFF2-40B4-BE49-F238E27FC236}">
                  <a16:creationId xmlns:a16="http://schemas.microsoft.com/office/drawing/2014/main" id="{0A6E3BBE-A0E2-4480-88F5-B7065340365B}"/>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9315946" y="5443020"/>
              <a:ext cx="411480" cy="411480"/>
            </a:xfrm>
            <a:prstGeom prst="rect">
              <a:avLst/>
            </a:prstGeom>
          </p:spPr>
        </p:pic>
        <p:sp>
          <p:nvSpPr>
            <p:cNvPr id="178" name="TextBox 177">
              <a:extLst>
                <a:ext uri="{FF2B5EF4-FFF2-40B4-BE49-F238E27FC236}">
                  <a16:creationId xmlns:a16="http://schemas.microsoft.com/office/drawing/2014/main" id="{D47993A5-BC19-4200-9726-1D9A350A0295}"/>
                </a:ext>
              </a:extLst>
            </p:cNvPr>
            <p:cNvSpPr txBox="1"/>
            <p:nvPr/>
          </p:nvSpPr>
          <p:spPr>
            <a:xfrm>
              <a:off x="8814013" y="5845687"/>
              <a:ext cx="1415347" cy="420095"/>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Hybrid Connections</a:t>
              </a:r>
            </a:p>
            <a:p>
              <a:pPr marL="0" marR="0" lvl="0" indent="0" algn="ctr" defTabSz="914139" rtl="0" eaLnBrk="1" fontAlgn="auto" latinLnBrk="0" hangingPunct="1">
                <a:lnSpc>
                  <a:spcPct val="10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(WebSockets)</a:t>
              </a:r>
            </a:p>
          </p:txBody>
        </p:sp>
      </p:grpSp>
      <p:grpSp>
        <p:nvGrpSpPr>
          <p:cNvPr id="179" name="Group 178">
            <a:extLst>
              <a:ext uri="{FF2B5EF4-FFF2-40B4-BE49-F238E27FC236}">
                <a16:creationId xmlns:a16="http://schemas.microsoft.com/office/drawing/2014/main" id="{374DB34A-3338-44AE-B137-5DCE5E737F30}"/>
              </a:ext>
            </a:extLst>
          </p:cNvPr>
          <p:cNvGrpSpPr/>
          <p:nvPr/>
        </p:nvGrpSpPr>
        <p:grpSpPr>
          <a:xfrm>
            <a:off x="10127787" y="5442741"/>
            <a:ext cx="852669" cy="803302"/>
            <a:chOff x="10128359" y="5443020"/>
            <a:chExt cx="852790" cy="803416"/>
          </a:xfrm>
        </p:grpSpPr>
        <p:pic>
          <p:nvPicPr>
            <p:cNvPr id="180" name="Picture 179" descr="A close up of a logo&#10;&#10;Description generated with very high confidence">
              <a:extLst>
                <a:ext uri="{FF2B5EF4-FFF2-40B4-BE49-F238E27FC236}">
                  <a16:creationId xmlns:a16="http://schemas.microsoft.com/office/drawing/2014/main" id="{BABB7EB2-41DE-4ECA-90E5-6C1913CA82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4318" y="5443020"/>
              <a:ext cx="440872" cy="411480"/>
            </a:xfrm>
            <a:prstGeom prst="rect">
              <a:avLst/>
            </a:prstGeom>
          </p:spPr>
        </p:pic>
        <p:sp>
          <p:nvSpPr>
            <p:cNvPr id="181" name="TextBox 180">
              <a:extLst>
                <a:ext uri="{FF2B5EF4-FFF2-40B4-BE49-F238E27FC236}">
                  <a16:creationId xmlns:a16="http://schemas.microsoft.com/office/drawing/2014/main" id="{69CFA4CF-1425-4402-9516-9739A5F2988B}"/>
                </a:ext>
              </a:extLst>
            </p:cNvPr>
            <p:cNvSpPr txBox="1"/>
            <p:nvPr/>
          </p:nvSpPr>
          <p:spPr>
            <a:xfrm>
              <a:off x="10128359" y="5865030"/>
              <a:ext cx="852790" cy="381406"/>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WebHooks</a:t>
              </a:r>
              <a:b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(anything)</a:t>
              </a:r>
            </a:p>
          </p:txBody>
        </p:sp>
      </p:grpSp>
      <p:grpSp>
        <p:nvGrpSpPr>
          <p:cNvPr id="182" name="Group 181">
            <a:extLst>
              <a:ext uri="{FF2B5EF4-FFF2-40B4-BE49-F238E27FC236}">
                <a16:creationId xmlns:a16="http://schemas.microsoft.com/office/drawing/2014/main" id="{AE7CE995-6B8F-4166-9AA6-77F0E88F3E28}"/>
              </a:ext>
            </a:extLst>
          </p:cNvPr>
          <p:cNvGrpSpPr/>
          <p:nvPr/>
        </p:nvGrpSpPr>
        <p:grpSpPr>
          <a:xfrm>
            <a:off x="10790003" y="4304579"/>
            <a:ext cx="804681" cy="895035"/>
            <a:chOff x="10791627" y="3715489"/>
            <a:chExt cx="804796" cy="895162"/>
          </a:xfrm>
        </p:grpSpPr>
        <p:pic>
          <p:nvPicPr>
            <p:cNvPr id="183" name="Picture 182">
              <a:extLst>
                <a:ext uri="{FF2B5EF4-FFF2-40B4-BE49-F238E27FC236}">
                  <a16:creationId xmlns:a16="http://schemas.microsoft.com/office/drawing/2014/main" id="{FC8349DF-B20A-430B-B89A-7DF2D69AA36B}"/>
                </a:ext>
              </a:extLst>
            </p:cNvPr>
            <p:cNvPicPr>
              <a:picLocks noChangeAspect="1"/>
            </p:cNvPicPr>
            <p:nvPr/>
          </p:nvPicPr>
          <p:blipFill rotWithShape="1">
            <a:blip r:embed="rId17">
              <a:biLevel thresh="25000"/>
              <a:extLst>
                <a:ext uri="{28A0092B-C50C-407E-A947-70E740481C1C}">
                  <a14:useLocalDpi xmlns:a14="http://schemas.microsoft.com/office/drawing/2010/main" val="0"/>
                </a:ext>
              </a:extLst>
            </a:blip>
            <a:srcRect t="4999" b="5806"/>
            <a:stretch/>
          </p:blipFill>
          <p:spPr>
            <a:xfrm>
              <a:off x="10927477" y="3715489"/>
              <a:ext cx="533094" cy="475488"/>
            </a:xfrm>
            <a:prstGeom prst="rect">
              <a:avLst/>
            </a:prstGeom>
          </p:spPr>
        </p:pic>
        <p:sp>
          <p:nvSpPr>
            <p:cNvPr id="184" name="TextBox 183">
              <a:extLst>
                <a:ext uri="{FF2B5EF4-FFF2-40B4-BE49-F238E27FC236}">
                  <a16:creationId xmlns:a16="http://schemas.microsoft.com/office/drawing/2014/main" id="{AEF7E00E-012B-4DCC-A363-BD656268FBC2}"/>
                </a:ext>
              </a:extLst>
            </p:cNvPr>
            <p:cNvSpPr txBox="1"/>
            <p:nvPr/>
          </p:nvSpPr>
          <p:spPr>
            <a:xfrm>
              <a:off x="10791627" y="4132592"/>
              <a:ext cx="804796" cy="478059"/>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Storage</a:t>
              </a:r>
            </a:p>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Queues</a:t>
              </a:r>
            </a:p>
          </p:txBody>
        </p:sp>
      </p:grpSp>
      <p:grpSp>
        <p:nvGrpSpPr>
          <p:cNvPr id="185" name="Group 184">
            <a:extLst>
              <a:ext uri="{FF2B5EF4-FFF2-40B4-BE49-F238E27FC236}">
                <a16:creationId xmlns:a16="http://schemas.microsoft.com/office/drawing/2014/main" id="{293967B9-634A-4669-9F37-8579E34B0E2B}"/>
              </a:ext>
            </a:extLst>
          </p:cNvPr>
          <p:cNvGrpSpPr/>
          <p:nvPr/>
        </p:nvGrpSpPr>
        <p:grpSpPr>
          <a:xfrm>
            <a:off x="3696128" y="2742772"/>
            <a:ext cx="2302250" cy="2243599"/>
            <a:chOff x="3932753" y="2742675"/>
            <a:chExt cx="2302577" cy="2243917"/>
          </a:xfrm>
        </p:grpSpPr>
        <p:grpSp>
          <p:nvGrpSpPr>
            <p:cNvPr id="186" name="Group 185">
              <a:extLst>
                <a:ext uri="{FF2B5EF4-FFF2-40B4-BE49-F238E27FC236}">
                  <a16:creationId xmlns:a16="http://schemas.microsoft.com/office/drawing/2014/main" id="{86F0CC38-7370-4AD5-9252-F8B2BD97F057}"/>
                </a:ext>
              </a:extLst>
            </p:cNvPr>
            <p:cNvGrpSpPr/>
            <p:nvPr/>
          </p:nvGrpSpPr>
          <p:grpSpPr>
            <a:xfrm>
              <a:off x="3932753" y="2742675"/>
              <a:ext cx="2302577" cy="2243917"/>
              <a:chOff x="3932753" y="2742675"/>
              <a:chExt cx="2302577" cy="2243917"/>
            </a:xfrm>
          </p:grpSpPr>
          <p:sp>
            <p:nvSpPr>
              <p:cNvPr id="188" name="Rectangle 187">
                <a:extLst>
                  <a:ext uri="{FF2B5EF4-FFF2-40B4-BE49-F238E27FC236}">
                    <a16:creationId xmlns:a16="http://schemas.microsoft.com/office/drawing/2014/main" id="{8CCDA82B-D471-4266-8C80-C51BCA5860C4}"/>
                  </a:ext>
                </a:extLst>
              </p:cNvPr>
              <p:cNvSpPr/>
              <p:nvPr/>
            </p:nvSpPr>
            <p:spPr bwMode="auto">
              <a:xfrm>
                <a:off x="3932753" y="2742675"/>
                <a:ext cx="1828644" cy="2243917"/>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Segoe UI Semilight"/>
                    <a:ea typeface="+mn-ea"/>
                    <a:cs typeface="Segoe UI" pitchFamily="34" charset="0"/>
                  </a:rPr>
                  <a:t>Event Grid</a:t>
                </a:r>
              </a:p>
            </p:txBody>
          </p:sp>
          <p:grpSp>
            <p:nvGrpSpPr>
              <p:cNvPr id="189" name="Group 188">
                <a:extLst>
                  <a:ext uri="{FF2B5EF4-FFF2-40B4-BE49-F238E27FC236}">
                    <a16:creationId xmlns:a16="http://schemas.microsoft.com/office/drawing/2014/main" id="{12FF4A7E-D147-4557-86A1-0BE1F2451394}"/>
                  </a:ext>
                </a:extLst>
              </p:cNvPr>
              <p:cNvGrpSpPr/>
              <p:nvPr/>
            </p:nvGrpSpPr>
            <p:grpSpPr>
              <a:xfrm>
                <a:off x="4111229" y="3338279"/>
                <a:ext cx="1470137" cy="1470137"/>
                <a:chOff x="4193667" y="3404722"/>
                <a:chExt cx="1499616" cy="1499616"/>
              </a:xfrm>
            </p:grpSpPr>
            <p:sp>
              <p:nvSpPr>
                <p:cNvPr id="191" name="Rectangle 190">
                  <a:extLst>
                    <a:ext uri="{FF2B5EF4-FFF2-40B4-BE49-F238E27FC236}">
                      <a16:creationId xmlns:a16="http://schemas.microsoft.com/office/drawing/2014/main" id="{9C523555-ABB4-4ADF-BB4E-0684ECC7F50C}"/>
                    </a:ext>
                  </a:extLst>
                </p:cNvPr>
                <p:cNvSpPr/>
                <p:nvPr/>
              </p:nvSpPr>
              <p:spPr bwMode="auto">
                <a:xfrm>
                  <a:off x="4193667" y="3404722"/>
                  <a:ext cx="1499616" cy="149961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17038"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192" name="Picture 191" descr="A close up of a logo&#10;&#10;Description generated with very high confidence">
                  <a:extLst>
                    <a:ext uri="{FF2B5EF4-FFF2-40B4-BE49-F238E27FC236}">
                      <a16:creationId xmlns:a16="http://schemas.microsoft.com/office/drawing/2014/main" id="{1CE5F6F4-4587-4FA4-B20C-70EEAEF6E2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190" name="Rectangle 189">
                <a:extLst>
                  <a:ext uri="{FF2B5EF4-FFF2-40B4-BE49-F238E27FC236}">
                    <a16:creationId xmlns:a16="http://schemas.microsoft.com/office/drawing/2014/main" id="{D568F739-1184-4915-B560-104DD56EBA92}"/>
                  </a:ext>
                </a:extLst>
              </p:cNvPr>
              <p:cNvSpPr/>
              <p:nvPr/>
            </p:nvSpPr>
            <p:spPr bwMode="auto">
              <a:xfrm rot="5400000">
                <a:off x="4877182" y="3625336"/>
                <a:ext cx="2240807" cy="475488"/>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CloudEvents Format</a:t>
                </a:r>
              </a:p>
            </p:txBody>
          </p:sp>
        </p:grpSp>
        <p:pic>
          <p:nvPicPr>
            <p:cNvPr id="187" name="Picture 186">
              <a:extLst>
                <a:ext uri="{FF2B5EF4-FFF2-40B4-BE49-F238E27FC236}">
                  <a16:creationId xmlns:a16="http://schemas.microsoft.com/office/drawing/2014/main" id="{15F160A4-ABB0-450B-9A89-27CA2D7F1559}"/>
                </a:ext>
              </a:extLst>
            </p:cNvPr>
            <p:cNvPicPr>
              <a:picLocks noChangeAspect="1"/>
            </p:cNvPicPr>
            <p:nvPr/>
          </p:nvPicPr>
          <p:blipFill>
            <a:blip r:embed="rId12">
              <a:biLevel thresh="25000"/>
            </a:blip>
            <a:stretch>
              <a:fillRect/>
            </a:stretch>
          </p:blipFill>
          <p:spPr>
            <a:xfrm rot="5400000">
              <a:off x="5765397" y="2930597"/>
              <a:ext cx="457387" cy="457200"/>
            </a:xfrm>
            <a:prstGeom prst="rect">
              <a:avLst/>
            </a:prstGeom>
          </p:spPr>
        </p:pic>
      </p:grpSp>
    </p:spTree>
    <p:extLst>
      <p:ext uri="{BB962C8B-B14F-4D97-AF65-F5344CB8AC3E}">
        <p14:creationId xmlns:p14="http://schemas.microsoft.com/office/powerpoint/2010/main" val="3417353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120"/>
                                        </p:tgtEl>
                                        <p:attrNameLst>
                                          <p:attrName>ppt_x</p:attrName>
                                          <p:attrName>ppt_y</p:attrName>
                                        </p:attrNameLst>
                                      </p:cBhvr>
                                      <p:rCtr x="0" y="1296"/>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35" presetClass="path" presetSubtype="0" decel="100000" fill="hold" nodeType="withEffect">
                                  <p:stCondLst>
                                    <p:cond delay="0"/>
                                  </p:stCondLst>
                                  <p:childTnLst>
                                    <p:animMotion origin="layout" path="M 1.38778E-17 -1.48148E-6 L -0.01536 -1.48148E-6 " pathEditMode="relative" rAng="0" ptsTypes="AA">
                                      <p:cBhvr>
                                        <p:cTn id="15" dur="500" spd="-100000" fill="hold"/>
                                        <p:tgtEl>
                                          <p:spTgt spid="144"/>
                                        </p:tgtEl>
                                        <p:attrNameLst>
                                          <p:attrName>ppt_x</p:attrName>
                                          <p:attrName>ppt_y</p:attrName>
                                        </p:attrNameLst>
                                      </p:cBhvr>
                                      <p:rCtr x="-768"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par>
                                <p:cTn id="20" presetID="35" presetClass="path" presetSubtype="0" decel="100000" fill="hold" nodeType="withEffect">
                                  <p:stCondLst>
                                    <p:cond delay="0"/>
                                  </p:stCondLst>
                                  <p:childTnLst>
                                    <p:animMotion origin="layout" path="M 1.38778E-17 -1.48148E-6 L -0.01536 -1.48148E-6 " pathEditMode="relative" rAng="0" ptsTypes="AA">
                                      <p:cBhvr>
                                        <p:cTn id="21" dur="500" spd="-100000" fill="hold"/>
                                        <p:tgtEl>
                                          <p:spTgt spid="147"/>
                                        </p:tgtEl>
                                        <p:attrNameLst>
                                          <p:attrName>ppt_x</p:attrName>
                                          <p:attrName>ppt_y</p:attrName>
                                        </p:attrNameLst>
                                      </p:cBhvr>
                                      <p:rCtr x="-768" y="0"/>
                                    </p:animMotion>
                                  </p:childTnLst>
                                </p:cTn>
                              </p:par>
                              <p:par>
                                <p:cTn id="22" presetID="10" presetClass="entr" presetSubtype="0" fill="hold" grpId="0"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par>
                                <p:cTn id="25" presetID="35" presetClass="path" presetSubtype="0" decel="100000" fill="hold" grpId="1" nodeType="withEffect">
                                  <p:stCondLst>
                                    <p:cond delay="0"/>
                                  </p:stCondLst>
                                  <p:childTnLst>
                                    <p:animMotion origin="layout" path="M 2.77556E-17 -3.7037E-6 L 2.77556E-17 0.02616 " pathEditMode="relative" rAng="0" ptsTypes="AA">
                                      <p:cBhvr>
                                        <p:cTn id="26" dur="500" spd="-100000" fill="hold"/>
                                        <p:tgtEl>
                                          <p:spTgt spid="121"/>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1" grpId="0" animBg="1"/>
      <p:bldP spid="12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82CAF7-EA94-550C-6F65-19CC23F3157D}"/>
              </a:ext>
            </a:extLst>
          </p:cNvPr>
          <p:cNvSpPr>
            <a:spLocks noGrp="1"/>
          </p:cNvSpPr>
          <p:nvPr>
            <p:ph type="body" sz="quarter" idx="10"/>
          </p:nvPr>
        </p:nvSpPr>
        <p:spPr/>
        <p:txBody>
          <a:bodyPr/>
          <a:lstStyle/>
          <a:p>
            <a:r>
              <a:rPr lang="en-US" dirty="0"/>
              <a:t>3</a:t>
            </a:r>
          </a:p>
        </p:txBody>
      </p:sp>
      <p:sp>
        <p:nvSpPr>
          <p:cNvPr id="3" name="Title 2">
            <a:extLst>
              <a:ext uri="{FF2B5EF4-FFF2-40B4-BE49-F238E27FC236}">
                <a16:creationId xmlns:a16="http://schemas.microsoft.com/office/drawing/2014/main" id="{44B014DB-77BD-EE65-CE0E-C945287AD22C}"/>
              </a:ext>
            </a:extLst>
          </p:cNvPr>
          <p:cNvSpPr>
            <a:spLocks noGrp="1"/>
          </p:cNvSpPr>
          <p:nvPr>
            <p:ph type="ctrTitle"/>
          </p:nvPr>
        </p:nvSpPr>
        <p:spPr/>
        <p:txBody>
          <a:bodyPr/>
          <a:lstStyle/>
          <a:p>
            <a:r>
              <a:rPr lang="en-US" dirty="0"/>
              <a:t>Stream processing using Stream Analytics</a:t>
            </a:r>
          </a:p>
        </p:txBody>
      </p:sp>
      <p:sp>
        <p:nvSpPr>
          <p:cNvPr id="4" name="Subtitle 3">
            <a:extLst>
              <a:ext uri="{FF2B5EF4-FFF2-40B4-BE49-F238E27FC236}">
                <a16:creationId xmlns:a16="http://schemas.microsoft.com/office/drawing/2014/main" id="{E6C60F1D-F25A-F802-D5E3-50C55BF82A2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856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E10076-14FE-4F8F-B23A-528A141C7B8B}"/>
              </a:ext>
            </a:extLst>
          </p:cNvPr>
          <p:cNvSpPr/>
          <p:nvPr/>
        </p:nvSpPr>
        <p:spPr>
          <a:xfrm>
            <a:off x="0" y="-56827"/>
            <a:ext cx="12192000" cy="94539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D2011AEB-5D0A-4C29-8823-54A9D95C8F15}"/>
              </a:ext>
            </a:extLst>
          </p:cNvPr>
          <p:cNvSpPr>
            <a:spLocks noGrp="1"/>
          </p:cNvSpPr>
          <p:nvPr>
            <p:ph type="title"/>
          </p:nvPr>
        </p:nvSpPr>
        <p:spPr>
          <a:xfrm>
            <a:off x="838200" y="18288"/>
            <a:ext cx="10515600" cy="805307"/>
          </a:xfrm>
        </p:spPr>
        <p:txBody>
          <a:bodyPr/>
          <a:lstStyle/>
          <a:p>
            <a:pPr algn="ctr"/>
            <a:r>
              <a:rPr lang="en-US" dirty="0">
                <a:solidFill>
                  <a:schemeClr val="bg1"/>
                </a:solidFill>
              </a:rPr>
              <a:t>Using a lambda architecture</a:t>
            </a:r>
          </a:p>
        </p:txBody>
      </p:sp>
      <p:grpSp>
        <p:nvGrpSpPr>
          <p:cNvPr id="5" name="Group 4">
            <a:extLst>
              <a:ext uri="{FF2B5EF4-FFF2-40B4-BE49-F238E27FC236}">
                <a16:creationId xmlns:a16="http://schemas.microsoft.com/office/drawing/2014/main" id="{E9ADE79B-9625-49AE-99F1-185C3388B581}"/>
              </a:ext>
            </a:extLst>
          </p:cNvPr>
          <p:cNvGrpSpPr/>
          <p:nvPr/>
        </p:nvGrpSpPr>
        <p:grpSpPr>
          <a:xfrm>
            <a:off x="903265" y="1952366"/>
            <a:ext cx="9657417" cy="4125799"/>
            <a:chOff x="658168" y="2164469"/>
            <a:chExt cx="9657417" cy="4125799"/>
          </a:xfrm>
        </p:grpSpPr>
        <p:sp>
          <p:nvSpPr>
            <p:cNvPr id="8" name="Flowchart: Alternate Process 7">
              <a:extLst>
                <a:ext uri="{FF2B5EF4-FFF2-40B4-BE49-F238E27FC236}">
                  <a16:creationId xmlns:a16="http://schemas.microsoft.com/office/drawing/2014/main" id="{902B6ACD-302E-4625-BE76-1089B6311BA9}"/>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Alternate Process 8">
              <a:extLst>
                <a:ext uri="{FF2B5EF4-FFF2-40B4-BE49-F238E27FC236}">
                  <a16:creationId xmlns:a16="http://schemas.microsoft.com/office/drawing/2014/main" id="{E5B7F75B-87D4-47C0-8A6F-734EEA7BD4B9}"/>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DE23E49-1EC9-458D-8847-C3F04D6A2195}"/>
                </a:ext>
              </a:extLst>
            </p:cNvPr>
            <p:cNvGrpSpPr/>
            <p:nvPr/>
          </p:nvGrpSpPr>
          <p:grpSpPr>
            <a:xfrm>
              <a:off x="3978617" y="4619383"/>
              <a:ext cx="2261409" cy="1123247"/>
              <a:chOff x="3978617" y="4619383"/>
              <a:chExt cx="2261409" cy="1123247"/>
            </a:xfrm>
          </p:grpSpPr>
          <p:sp>
            <p:nvSpPr>
              <p:cNvPr id="77" name="Rectangle 76">
                <a:extLst>
                  <a:ext uri="{FF2B5EF4-FFF2-40B4-BE49-F238E27FC236}">
                    <a16:creationId xmlns:a16="http://schemas.microsoft.com/office/drawing/2014/main" id="{96BFDF41-B757-45B4-BAC8-E44C601534FD}"/>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Batch Layer</a:t>
                </a:r>
              </a:p>
            </p:txBody>
          </p:sp>
          <p:sp>
            <p:nvSpPr>
              <p:cNvPr id="78" name="Rectangle 77">
                <a:extLst>
                  <a:ext uri="{FF2B5EF4-FFF2-40B4-BE49-F238E27FC236}">
                    <a16:creationId xmlns:a16="http://schemas.microsoft.com/office/drawing/2014/main" id="{9233147B-C465-472B-9193-1264C38E01B4}"/>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Master Data</a:t>
                </a:r>
              </a:p>
            </p:txBody>
          </p:sp>
        </p:grpSp>
        <p:grpSp>
          <p:nvGrpSpPr>
            <p:cNvPr id="11" name="Group 10">
              <a:extLst>
                <a:ext uri="{FF2B5EF4-FFF2-40B4-BE49-F238E27FC236}">
                  <a16:creationId xmlns:a16="http://schemas.microsoft.com/office/drawing/2014/main" id="{ECCB04CF-41D8-45F1-95B8-8515DA34C19D}"/>
                </a:ext>
              </a:extLst>
            </p:cNvPr>
            <p:cNvGrpSpPr/>
            <p:nvPr/>
          </p:nvGrpSpPr>
          <p:grpSpPr>
            <a:xfrm>
              <a:off x="6718583" y="4621548"/>
              <a:ext cx="2261409" cy="1123247"/>
              <a:chOff x="3853128" y="4621548"/>
              <a:chExt cx="2261409" cy="1123247"/>
            </a:xfrm>
          </p:grpSpPr>
          <p:sp>
            <p:nvSpPr>
              <p:cNvPr id="75" name="Rectangle 74">
                <a:extLst>
                  <a:ext uri="{FF2B5EF4-FFF2-40B4-BE49-F238E27FC236}">
                    <a16:creationId xmlns:a16="http://schemas.microsoft.com/office/drawing/2014/main" id="{5D0A53F6-431D-4693-B7E4-D8EA2B912EEB}"/>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Serving Layer</a:t>
                </a:r>
              </a:p>
            </p:txBody>
          </p:sp>
          <p:sp>
            <p:nvSpPr>
              <p:cNvPr id="76" name="Rectangle 75">
                <a:extLst>
                  <a:ext uri="{FF2B5EF4-FFF2-40B4-BE49-F238E27FC236}">
                    <a16:creationId xmlns:a16="http://schemas.microsoft.com/office/drawing/2014/main" id="{FB02FDF0-8E20-4623-8C47-383E1FEBA381}"/>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Batch Views</a:t>
                </a:r>
              </a:p>
            </p:txBody>
          </p:sp>
        </p:grpSp>
        <p:grpSp>
          <p:nvGrpSpPr>
            <p:cNvPr id="12" name="Group 11">
              <a:extLst>
                <a:ext uri="{FF2B5EF4-FFF2-40B4-BE49-F238E27FC236}">
                  <a16:creationId xmlns:a16="http://schemas.microsoft.com/office/drawing/2014/main" id="{CFAFF5B6-3AA8-448E-836B-2A102D6164D6}"/>
                </a:ext>
              </a:extLst>
            </p:cNvPr>
            <p:cNvGrpSpPr/>
            <p:nvPr/>
          </p:nvGrpSpPr>
          <p:grpSpPr>
            <a:xfrm>
              <a:off x="3978617" y="2390324"/>
              <a:ext cx="2261409" cy="1123247"/>
              <a:chOff x="3978617" y="4619383"/>
              <a:chExt cx="2261409" cy="1123247"/>
            </a:xfrm>
          </p:grpSpPr>
          <p:sp>
            <p:nvSpPr>
              <p:cNvPr id="73" name="Rectangle 72">
                <a:extLst>
                  <a:ext uri="{FF2B5EF4-FFF2-40B4-BE49-F238E27FC236}">
                    <a16:creationId xmlns:a16="http://schemas.microsoft.com/office/drawing/2014/main" id="{CB7311C9-0B54-4743-8D7A-5248D9963F95}"/>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Speed Layer</a:t>
                </a:r>
              </a:p>
            </p:txBody>
          </p:sp>
          <p:sp>
            <p:nvSpPr>
              <p:cNvPr id="74" name="Rectangle 73">
                <a:extLst>
                  <a:ext uri="{FF2B5EF4-FFF2-40B4-BE49-F238E27FC236}">
                    <a16:creationId xmlns:a16="http://schemas.microsoft.com/office/drawing/2014/main" id="{D099317C-2B47-468A-A1D3-488DC01FCD7D}"/>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Real-Time Views</a:t>
                </a:r>
              </a:p>
            </p:txBody>
          </p:sp>
        </p:grpSp>
        <p:sp>
          <p:nvSpPr>
            <p:cNvPr id="13" name="Rectangle 12">
              <a:extLst>
                <a:ext uri="{FF2B5EF4-FFF2-40B4-BE49-F238E27FC236}">
                  <a16:creationId xmlns:a16="http://schemas.microsoft.com/office/drawing/2014/main" id="{FDB49AE4-0570-4E52-B003-CB0522A650B1}"/>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Analytics Client</a:t>
              </a:r>
            </a:p>
          </p:txBody>
        </p:sp>
        <p:grpSp>
          <p:nvGrpSpPr>
            <p:cNvPr id="14" name="Group 13">
              <a:extLst>
                <a:ext uri="{FF2B5EF4-FFF2-40B4-BE49-F238E27FC236}">
                  <a16:creationId xmlns:a16="http://schemas.microsoft.com/office/drawing/2014/main" id="{E20F4E28-2E8A-455C-8AD7-8BF1DE87A826}"/>
                </a:ext>
              </a:extLst>
            </p:cNvPr>
            <p:cNvGrpSpPr/>
            <p:nvPr/>
          </p:nvGrpSpPr>
          <p:grpSpPr>
            <a:xfrm>
              <a:off x="658168" y="3142422"/>
              <a:ext cx="2555405" cy="1885320"/>
              <a:chOff x="472273" y="2595942"/>
              <a:chExt cx="2555405" cy="1885320"/>
            </a:xfrm>
          </p:grpSpPr>
          <p:grpSp>
            <p:nvGrpSpPr>
              <p:cNvPr id="24" name="Group 23">
                <a:extLst>
                  <a:ext uri="{FF2B5EF4-FFF2-40B4-BE49-F238E27FC236}">
                    <a16:creationId xmlns:a16="http://schemas.microsoft.com/office/drawing/2014/main" id="{1DB52726-E75F-4041-B7D2-F37F84E63BC5}"/>
                  </a:ext>
                </a:extLst>
              </p:cNvPr>
              <p:cNvGrpSpPr/>
              <p:nvPr/>
            </p:nvGrpSpPr>
            <p:grpSpPr>
              <a:xfrm>
                <a:off x="472273" y="2595942"/>
                <a:ext cx="2555405" cy="212572"/>
                <a:chOff x="472273" y="2595942"/>
                <a:chExt cx="2555405" cy="212572"/>
              </a:xfrm>
            </p:grpSpPr>
            <p:sp>
              <p:nvSpPr>
                <p:cNvPr id="67" name="Flowchart: Process 66">
                  <a:extLst>
                    <a:ext uri="{FF2B5EF4-FFF2-40B4-BE49-F238E27FC236}">
                      <a16:creationId xmlns:a16="http://schemas.microsoft.com/office/drawing/2014/main" id="{B048D870-0F13-40EF-9F1F-3A17B35F713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lowchart: Process 67">
                  <a:extLst>
                    <a:ext uri="{FF2B5EF4-FFF2-40B4-BE49-F238E27FC236}">
                      <a16:creationId xmlns:a16="http://schemas.microsoft.com/office/drawing/2014/main" id="{43FC5E86-B1E4-4504-B3DA-4D5A4E5BA01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lowchart: Process 68">
                  <a:extLst>
                    <a:ext uri="{FF2B5EF4-FFF2-40B4-BE49-F238E27FC236}">
                      <a16:creationId xmlns:a16="http://schemas.microsoft.com/office/drawing/2014/main" id="{4EE789C8-A994-4B53-92AB-D3ECA0596F3A}"/>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lowchart: Process 69">
                  <a:extLst>
                    <a:ext uri="{FF2B5EF4-FFF2-40B4-BE49-F238E27FC236}">
                      <a16:creationId xmlns:a16="http://schemas.microsoft.com/office/drawing/2014/main" id="{89DB886A-7620-4BA7-9DEC-F5ED00284D4B}"/>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lowchart: Process 70">
                  <a:extLst>
                    <a:ext uri="{FF2B5EF4-FFF2-40B4-BE49-F238E27FC236}">
                      <a16:creationId xmlns:a16="http://schemas.microsoft.com/office/drawing/2014/main" id="{B511BA93-6BA7-44C7-91DF-17DC3AB504DF}"/>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lowchart: Process 71">
                  <a:extLst>
                    <a:ext uri="{FF2B5EF4-FFF2-40B4-BE49-F238E27FC236}">
                      <a16:creationId xmlns:a16="http://schemas.microsoft.com/office/drawing/2014/main" id="{6665F140-3F02-437E-B99F-25AF14E3B964}"/>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274C49A2-72DE-446F-B342-E97E963474C2}"/>
                  </a:ext>
                </a:extLst>
              </p:cNvPr>
              <p:cNvGrpSpPr/>
              <p:nvPr/>
            </p:nvGrpSpPr>
            <p:grpSpPr>
              <a:xfrm>
                <a:off x="472273" y="2872201"/>
                <a:ext cx="2555405" cy="212572"/>
                <a:chOff x="472273" y="2595942"/>
                <a:chExt cx="2555405" cy="212572"/>
              </a:xfrm>
            </p:grpSpPr>
            <p:sp>
              <p:nvSpPr>
                <p:cNvPr id="61" name="Flowchart: Process 60">
                  <a:extLst>
                    <a:ext uri="{FF2B5EF4-FFF2-40B4-BE49-F238E27FC236}">
                      <a16:creationId xmlns:a16="http://schemas.microsoft.com/office/drawing/2014/main" id="{02063A08-A6D4-47CF-A6ED-30676E2500E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lowchart: Process 61">
                  <a:extLst>
                    <a:ext uri="{FF2B5EF4-FFF2-40B4-BE49-F238E27FC236}">
                      <a16:creationId xmlns:a16="http://schemas.microsoft.com/office/drawing/2014/main" id="{FFF11032-2318-4C8A-9F71-2DCFA7FA8498}"/>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lowchart: Process 62">
                  <a:extLst>
                    <a:ext uri="{FF2B5EF4-FFF2-40B4-BE49-F238E27FC236}">
                      <a16:creationId xmlns:a16="http://schemas.microsoft.com/office/drawing/2014/main" id="{A5639F1A-24C0-4981-8CAC-028E0209C9F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lowchart: Process 63">
                  <a:extLst>
                    <a:ext uri="{FF2B5EF4-FFF2-40B4-BE49-F238E27FC236}">
                      <a16:creationId xmlns:a16="http://schemas.microsoft.com/office/drawing/2014/main" id="{9883A74B-2A74-4E84-9619-02D7F922B8E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lowchart: Process 64">
                  <a:extLst>
                    <a:ext uri="{FF2B5EF4-FFF2-40B4-BE49-F238E27FC236}">
                      <a16:creationId xmlns:a16="http://schemas.microsoft.com/office/drawing/2014/main" id="{32913D5A-BD22-4847-BFA9-60B71B505D3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lowchart: Process 65">
                  <a:extLst>
                    <a:ext uri="{FF2B5EF4-FFF2-40B4-BE49-F238E27FC236}">
                      <a16:creationId xmlns:a16="http://schemas.microsoft.com/office/drawing/2014/main" id="{08F2EF52-7608-437D-88A0-3C807F4FDC7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0DC863A1-A44C-43A8-B303-F3E169993C15}"/>
                  </a:ext>
                </a:extLst>
              </p:cNvPr>
              <p:cNvGrpSpPr/>
              <p:nvPr/>
            </p:nvGrpSpPr>
            <p:grpSpPr>
              <a:xfrm>
                <a:off x="472273" y="3148530"/>
                <a:ext cx="2555405" cy="212572"/>
                <a:chOff x="472273" y="2595942"/>
                <a:chExt cx="2555405" cy="212572"/>
              </a:xfrm>
            </p:grpSpPr>
            <p:sp>
              <p:nvSpPr>
                <p:cNvPr id="55" name="Flowchart: Process 54">
                  <a:extLst>
                    <a:ext uri="{FF2B5EF4-FFF2-40B4-BE49-F238E27FC236}">
                      <a16:creationId xmlns:a16="http://schemas.microsoft.com/office/drawing/2014/main" id="{67D3ACCB-9462-4279-9131-616CFCE87657}"/>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lowchart: Process 55">
                  <a:extLst>
                    <a:ext uri="{FF2B5EF4-FFF2-40B4-BE49-F238E27FC236}">
                      <a16:creationId xmlns:a16="http://schemas.microsoft.com/office/drawing/2014/main" id="{9AC02FA4-C2A6-4F1A-8DC8-B1641D1BEFC0}"/>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lowchart: Process 56">
                  <a:extLst>
                    <a:ext uri="{FF2B5EF4-FFF2-40B4-BE49-F238E27FC236}">
                      <a16:creationId xmlns:a16="http://schemas.microsoft.com/office/drawing/2014/main" id="{A23D6080-DC53-4980-A512-A8E8ECE45EC4}"/>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lowchart: Process 57">
                  <a:extLst>
                    <a:ext uri="{FF2B5EF4-FFF2-40B4-BE49-F238E27FC236}">
                      <a16:creationId xmlns:a16="http://schemas.microsoft.com/office/drawing/2014/main" id="{3468F28B-02F2-4CBA-93AF-A28791B46CA1}"/>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lowchart: Process 58">
                  <a:extLst>
                    <a:ext uri="{FF2B5EF4-FFF2-40B4-BE49-F238E27FC236}">
                      <a16:creationId xmlns:a16="http://schemas.microsoft.com/office/drawing/2014/main" id="{BB23B5AF-2236-4BF8-A941-E26169A3666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lowchart: Process 59">
                  <a:extLst>
                    <a:ext uri="{FF2B5EF4-FFF2-40B4-BE49-F238E27FC236}">
                      <a16:creationId xmlns:a16="http://schemas.microsoft.com/office/drawing/2014/main" id="{BB6A1AF8-74B7-4756-B22C-79725B17D70A}"/>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0529E0-7991-4B0E-9F17-DE36FED9A86F}"/>
                  </a:ext>
                </a:extLst>
              </p:cNvPr>
              <p:cNvGrpSpPr/>
              <p:nvPr/>
            </p:nvGrpSpPr>
            <p:grpSpPr>
              <a:xfrm>
                <a:off x="472273" y="3424859"/>
                <a:ext cx="2555405" cy="212572"/>
                <a:chOff x="472273" y="2595942"/>
                <a:chExt cx="2555405" cy="212572"/>
              </a:xfrm>
            </p:grpSpPr>
            <p:sp>
              <p:nvSpPr>
                <p:cNvPr id="49" name="Flowchart: Process 48">
                  <a:extLst>
                    <a:ext uri="{FF2B5EF4-FFF2-40B4-BE49-F238E27FC236}">
                      <a16:creationId xmlns:a16="http://schemas.microsoft.com/office/drawing/2014/main" id="{835A872C-A66B-4781-8273-F9EE9E27E6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lowchart: Process 49">
                  <a:extLst>
                    <a:ext uri="{FF2B5EF4-FFF2-40B4-BE49-F238E27FC236}">
                      <a16:creationId xmlns:a16="http://schemas.microsoft.com/office/drawing/2014/main" id="{FCB55B0C-6AFE-49CF-A732-066341E9A22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lowchart: Process 50">
                  <a:extLst>
                    <a:ext uri="{FF2B5EF4-FFF2-40B4-BE49-F238E27FC236}">
                      <a16:creationId xmlns:a16="http://schemas.microsoft.com/office/drawing/2014/main" id="{CFB0B172-6C99-4895-BD43-2416D640D6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lowchart: Process 51">
                  <a:extLst>
                    <a:ext uri="{FF2B5EF4-FFF2-40B4-BE49-F238E27FC236}">
                      <a16:creationId xmlns:a16="http://schemas.microsoft.com/office/drawing/2014/main" id="{993D9E4C-75FA-47FF-9EDD-9B64DD5B5F04}"/>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lowchart: Process 52">
                  <a:extLst>
                    <a:ext uri="{FF2B5EF4-FFF2-40B4-BE49-F238E27FC236}">
                      <a16:creationId xmlns:a16="http://schemas.microsoft.com/office/drawing/2014/main" id="{89AE512C-52C2-4812-BC5B-3A8985B3778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lowchart: Process 53">
                  <a:extLst>
                    <a:ext uri="{FF2B5EF4-FFF2-40B4-BE49-F238E27FC236}">
                      <a16:creationId xmlns:a16="http://schemas.microsoft.com/office/drawing/2014/main" id="{354DD205-5C1D-4F59-B31A-3C670B5196C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D3C2614C-A8E5-4C48-A111-6F5801AF02D1}"/>
                  </a:ext>
                </a:extLst>
              </p:cNvPr>
              <p:cNvGrpSpPr/>
              <p:nvPr/>
            </p:nvGrpSpPr>
            <p:grpSpPr>
              <a:xfrm>
                <a:off x="472273" y="3706136"/>
                <a:ext cx="2555405" cy="212572"/>
                <a:chOff x="472273" y="2595942"/>
                <a:chExt cx="2555405" cy="212572"/>
              </a:xfrm>
            </p:grpSpPr>
            <p:sp>
              <p:nvSpPr>
                <p:cNvPr id="43" name="Flowchart: Process 42">
                  <a:extLst>
                    <a:ext uri="{FF2B5EF4-FFF2-40B4-BE49-F238E27FC236}">
                      <a16:creationId xmlns:a16="http://schemas.microsoft.com/office/drawing/2014/main" id="{49FBFA5B-5CF2-466B-922E-0D06342D30E1}"/>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lowchart: Process 43">
                  <a:extLst>
                    <a:ext uri="{FF2B5EF4-FFF2-40B4-BE49-F238E27FC236}">
                      <a16:creationId xmlns:a16="http://schemas.microsoft.com/office/drawing/2014/main" id="{76B2B2EF-DF32-4DE1-950D-95D852DD6E9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lowchart: Process 44">
                  <a:extLst>
                    <a:ext uri="{FF2B5EF4-FFF2-40B4-BE49-F238E27FC236}">
                      <a16:creationId xmlns:a16="http://schemas.microsoft.com/office/drawing/2014/main" id="{284D2F8C-5BFE-4544-B096-8F21AFD5CBE1}"/>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lowchart: Process 45">
                  <a:extLst>
                    <a:ext uri="{FF2B5EF4-FFF2-40B4-BE49-F238E27FC236}">
                      <a16:creationId xmlns:a16="http://schemas.microsoft.com/office/drawing/2014/main" id="{51EB5B98-61F9-4B4D-8B2F-E0D49E486230}"/>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lowchart: Process 46">
                  <a:extLst>
                    <a:ext uri="{FF2B5EF4-FFF2-40B4-BE49-F238E27FC236}">
                      <a16:creationId xmlns:a16="http://schemas.microsoft.com/office/drawing/2014/main" id="{D865391C-2540-4321-8766-D7E89B46242C}"/>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lowchart: Process 47">
                  <a:extLst>
                    <a:ext uri="{FF2B5EF4-FFF2-40B4-BE49-F238E27FC236}">
                      <a16:creationId xmlns:a16="http://schemas.microsoft.com/office/drawing/2014/main" id="{E34A2E0D-263A-44E4-B4F4-CC02BC0FB53F}"/>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45F24D62-23D0-4ECA-934D-817EE1A7C6E0}"/>
                  </a:ext>
                </a:extLst>
              </p:cNvPr>
              <p:cNvGrpSpPr/>
              <p:nvPr/>
            </p:nvGrpSpPr>
            <p:grpSpPr>
              <a:xfrm>
                <a:off x="472273" y="3987413"/>
                <a:ext cx="2555405" cy="212572"/>
                <a:chOff x="472273" y="2595942"/>
                <a:chExt cx="2555405" cy="212572"/>
              </a:xfrm>
            </p:grpSpPr>
            <p:sp>
              <p:nvSpPr>
                <p:cNvPr id="37" name="Flowchart: Process 36">
                  <a:extLst>
                    <a:ext uri="{FF2B5EF4-FFF2-40B4-BE49-F238E27FC236}">
                      <a16:creationId xmlns:a16="http://schemas.microsoft.com/office/drawing/2014/main" id="{2C4D9898-256B-4AA2-BDCA-887AF9BD38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lowchart: Process 37">
                  <a:extLst>
                    <a:ext uri="{FF2B5EF4-FFF2-40B4-BE49-F238E27FC236}">
                      <a16:creationId xmlns:a16="http://schemas.microsoft.com/office/drawing/2014/main" id="{93BC879E-3026-4457-999F-C3F0AC635217}"/>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lowchart: Process 38">
                  <a:extLst>
                    <a:ext uri="{FF2B5EF4-FFF2-40B4-BE49-F238E27FC236}">
                      <a16:creationId xmlns:a16="http://schemas.microsoft.com/office/drawing/2014/main" id="{00C36B44-1421-4C95-BF1E-41422A57E43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lowchart: Process 39">
                  <a:extLst>
                    <a:ext uri="{FF2B5EF4-FFF2-40B4-BE49-F238E27FC236}">
                      <a16:creationId xmlns:a16="http://schemas.microsoft.com/office/drawing/2014/main" id="{8BA81A79-7437-43E8-9392-47D2B9496BB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ocess 40">
                  <a:extLst>
                    <a:ext uri="{FF2B5EF4-FFF2-40B4-BE49-F238E27FC236}">
                      <a16:creationId xmlns:a16="http://schemas.microsoft.com/office/drawing/2014/main" id="{C1C9382B-A640-4B3A-BEBA-0E701228C4C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ocess 41">
                  <a:extLst>
                    <a:ext uri="{FF2B5EF4-FFF2-40B4-BE49-F238E27FC236}">
                      <a16:creationId xmlns:a16="http://schemas.microsoft.com/office/drawing/2014/main" id="{193CE195-1623-4D12-BA9C-83F0C1DF32E2}"/>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BD80FE16-92FD-4CA0-8791-F9D33EA63797}"/>
                  </a:ext>
                </a:extLst>
              </p:cNvPr>
              <p:cNvGrpSpPr/>
              <p:nvPr/>
            </p:nvGrpSpPr>
            <p:grpSpPr>
              <a:xfrm>
                <a:off x="472273" y="4268690"/>
                <a:ext cx="2555405" cy="212572"/>
                <a:chOff x="472273" y="2595942"/>
                <a:chExt cx="2555405" cy="212572"/>
              </a:xfrm>
            </p:grpSpPr>
            <p:sp>
              <p:nvSpPr>
                <p:cNvPr id="31" name="Flowchart: Process 30">
                  <a:extLst>
                    <a:ext uri="{FF2B5EF4-FFF2-40B4-BE49-F238E27FC236}">
                      <a16:creationId xmlns:a16="http://schemas.microsoft.com/office/drawing/2014/main" id="{022F6688-C078-4C11-B7FF-FE760A43B2B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lowchart: Process 31">
                  <a:extLst>
                    <a:ext uri="{FF2B5EF4-FFF2-40B4-BE49-F238E27FC236}">
                      <a16:creationId xmlns:a16="http://schemas.microsoft.com/office/drawing/2014/main" id="{0E1A12E6-B240-4534-9CE1-A49F83F75FC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lowchart: Process 32">
                  <a:extLst>
                    <a:ext uri="{FF2B5EF4-FFF2-40B4-BE49-F238E27FC236}">
                      <a16:creationId xmlns:a16="http://schemas.microsoft.com/office/drawing/2014/main" id="{23829198-BE0C-460E-881D-BCB36728301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lowchart: Process 33">
                  <a:extLst>
                    <a:ext uri="{FF2B5EF4-FFF2-40B4-BE49-F238E27FC236}">
                      <a16:creationId xmlns:a16="http://schemas.microsoft.com/office/drawing/2014/main" id="{EB850E4C-162D-4C21-B001-3C45DC70D287}"/>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lowchart: Process 34">
                  <a:extLst>
                    <a:ext uri="{FF2B5EF4-FFF2-40B4-BE49-F238E27FC236}">
                      <a16:creationId xmlns:a16="http://schemas.microsoft.com/office/drawing/2014/main" id="{EA4CBDE6-BB8F-4B08-971C-52611831478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lowchart: Process 35">
                  <a:extLst>
                    <a:ext uri="{FF2B5EF4-FFF2-40B4-BE49-F238E27FC236}">
                      <a16:creationId xmlns:a16="http://schemas.microsoft.com/office/drawing/2014/main" id="{22C897D4-45CF-448E-A45E-1A35C3B2852D}"/>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5" name="TextBox 14">
              <a:extLst>
                <a:ext uri="{FF2B5EF4-FFF2-40B4-BE49-F238E27FC236}">
                  <a16:creationId xmlns:a16="http://schemas.microsoft.com/office/drawing/2014/main" id="{B0C73A19-3EBB-4AAF-A382-9859181CCF7A}"/>
                </a:ext>
              </a:extLst>
            </p:cNvPr>
            <p:cNvSpPr txBox="1"/>
            <p:nvPr/>
          </p:nvSpPr>
          <p:spPr>
            <a:xfrm>
              <a:off x="3978617" y="5839532"/>
              <a:ext cx="127086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“Cold” Path</a:t>
              </a:r>
            </a:p>
          </p:txBody>
        </p:sp>
        <p:sp>
          <p:nvSpPr>
            <p:cNvPr id="16" name="TextBox 15">
              <a:extLst>
                <a:ext uri="{FF2B5EF4-FFF2-40B4-BE49-F238E27FC236}">
                  <a16:creationId xmlns:a16="http://schemas.microsoft.com/office/drawing/2014/main" id="{7DB75D5E-4113-47EE-A87E-591A59FC792E}"/>
                </a:ext>
              </a:extLst>
            </p:cNvPr>
            <p:cNvSpPr txBox="1"/>
            <p:nvPr/>
          </p:nvSpPr>
          <p:spPr>
            <a:xfrm>
              <a:off x="3978616" y="3620586"/>
              <a:ext cx="1201932"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“Hot” Path</a:t>
              </a:r>
            </a:p>
          </p:txBody>
        </p:sp>
        <p:sp>
          <p:nvSpPr>
            <p:cNvPr id="17" name="TextBox 16">
              <a:extLst>
                <a:ext uri="{FF2B5EF4-FFF2-40B4-BE49-F238E27FC236}">
                  <a16:creationId xmlns:a16="http://schemas.microsoft.com/office/drawing/2014/main" id="{CBF4A575-BBDC-4A77-9784-4D484A23A90E}"/>
                </a:ext>
              </a:extLst>
            </p:cNvPr>
            <p:cNvSpPr txBox="1"/>
            <p:nvPr/>
          </p:nvSpPr>
          <p:spPr>
            <a:xfrm>
              <a:off x="1314855" y="2598140"/>
              <a:ext cx="117359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Input Data</a:t>
              </a:r>
            </a:p>
          </p:txBody>
        </p:sp>
        <p:sp>
          <p:nvSpPr>
            <p:cNvPr id="18" name="Right Brace 17">
              <a:extLst>
                <a:ext uri="{FF2B5EF4-FFF2-40B4-BE49-F238E27FC236}">
                  <a16:creationId xmlns:a16="http://schemas.microsoft.com/office/drawing/2014/main" id="{7332FD0C-681B-42C6-B30D-8BE49C2B2B01}"/>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 name="Left Bracket 18">
              <a:extLst>
                <a:ext uri="{FF2B5EF4-FFF2-40B4-BE49-F238E27FC236}">
                  <a16:creationId xmlns:a16="http://schemas.microsoft.com/office/drawing/2014/main" id="{133265E3-437F-4CA6-9B0D-C00A88B7D7FE}"/>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4DA02D81-7B18-457C-B309-717F32D633BD}"/>
                </a:ext>
              </a:extLst>
            </p:cNvPr>
            <p:cNvCxnSpPr>
              <a:cxnSpLocks/>
              <a:stCxn id="77" idx="3"/>
              <a:endCxn id="75"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CBB975-0CB7-4461-B1BB-CF808874760B}"/>
                </a:ext>
              </a:extLst>
            </p:cNvPr>
            <p:cNvCxnSpPr>
              <a:cxnSpLocks/>
              <a:endCxn id="13"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E7F2609-92FC-48E3-A065-58DF221F7994}"/>
                </a:ext>
              </a:extLst>
            </p:cNvPr>
            <p:cNvCxnSpPr>
              <a:stCxn id="75" idx="3"/>
              <a:endCxn id="13"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83553F3-0F40-42FD-A119-0B9B53797390}"/>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7193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20" name="Text Placeholder 4"/>
          <p:cNvSpPr txBox="1">
            <a:spLocks/>
          </p:cNvSpPr>
          <p:nvPr/>
        </p:nvSpPr>
        <p:spPr>
          <a:xfrm>
            <a:off x="456795" y="1108688"/>
            <a:ext cx="11353395"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427842" y="1984575"/>
            <a:ext cx="11321119" cy="449515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FFFFFF"/>
                  </a:solidFill>
                  <a:effectLst/>
                  <a:uLnTx/>
                  <a:uFillTx/>
                  <a:latin typeface="Segoe UI Semibold"/>
                  <a:ea typeface="+mn-ea"/>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FFFFFF"/>
                  </a:solidFill>
                  <a:effectLst/>
                  <a:uLnTx/>
                  <a:uFillTx/>
                  <a:latin typeface="Segoe UI Semibold"/>
                  <a:ea typeface="+mn-ea"/>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a:ea typeface="+mn-ea"/>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6277EB9-88E3-45A1-8C2C-6421FA4685D0}"/>
              </a:ext>
            </a:extLst>
          </p:cNvPr>
          <p:cNvSpPr>
            <a:spLocks noGrp="1"/>
          </p:cNvSpPr>
          <p:nvPr>
            <p:ph type="title"/>
          </p:nvPr>
        </p:nvSpPr>
        <p:spPr>
          <a:xfrm>
            <a:off x="588263" y="457200"/>
            <a:ext cx="11018520" cy="553998"/>
          </a:xfrm>
        </p:spPr>
        <p:txBody>
          <a:bodyPr/>
          <a:lstStyle/>
          <a:p>
            <a:r>
              <a:rPr lang="en-US" dirty="0"/>
              <a:t>Process streams using Stream Analytics</a:t>
            </a:r>
          </a:p>
        </p:txBody>
      </p:sp>
      <p:cxnSp>
        <p:nvCxnSpPr>
          <p:cNvPr id="24" name="Straight Connector 23">
            <a:extLst>
              <a:ext uri="{FF2B5EF4-FFF2-40B4-BE49-F238E27FC236}">
                <a16:creationId xmlns:a16="http://schemas.microsoft.com/office/drawing/2014/main" id="{ED797772-5462-48B2-926D-424775126935}"/>
              </a:ext>
            </a:extLst>
          </p:cNvPr>
          <p:cNvCxnSpPr/>
          <p:nvPr/>
        </p:nvCxnSpPr>
        <p:spPr>
          <a:xfrm>
            <a:off x="6096000" y="1525028"/>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068E4FC-9676-483F-91B1-4736FCD33C0D}"/>
              </a:ext>
            </a:extLst>
          </p:cNvPr>
          <p:cNvSpPr txBox="1"/>
          <p:nvPr/>
        </p:nvSpPr>
        <p:spPr>
          <a:xfrm>
            <a:off x="893747" y="3266214"/>
            <a:ext cx="4464831" cy="255454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High volume event-processing engine using SQL-like language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Output to </a:t>
            </a:r>
            <a:r>
              <a:rPr kumimoji="0" lang="en-US" sz="2000" b="1" i="0" u="none" strike="noStrike" kern="1200" cap="none" spc="0" normalizeH="0" baseline="0" noProof="0" dirty="0">
                <a:ln>
                  <a:noFill/>
                </a:ln>
                <a:solidFill>
                  <a:srgbClr val="0072C6"/>
                </a:solidFill>
                <a:effectLst/>
                <a:uLnTx/>
                <a:uFillTx/>
                <a:latin typeface="Segoe UI"/>
                <a:ea typeface="+mn-ea"/>
                <a:cs typeface="+mn-cs"/>
              </a:rPr>
              <a:t>multiple data sinks</a:t>
            </a:r>
            <a:r>
              <a:rPr kumimoji="0" lang="en-US" sz="2000" b="0" i="0" u="none" strike="noStrike" kern="1200" cap="none" spc="0" normalizeH="0" baseline="0" noProof="0" dirty="0">
                <a:ln>
                  <a:noFill/>
                </a:ln>
                <a:solidFill>
                  <a:srgbClr val="1A1A1A"/>
                </a:solidFill>
                <a:effectLst/>
                <a:uLnTx/>
                <a:uFillTx/>
                <a:latin typeface="Segoe UI"/>
                <a:ea typeface="+mn-ea"/>
                <a:cs typeface="+mn-cs"/>
              </a:rPr>
              <a:t> such as Service Bus, Power BI, Cosmos DB, Event Hubs, SQL Database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SQL, C#/JavaScript UDFs</a:t>
            </a:r>
          </a:p>
        </p:txBody>
      </p:sp>
      <p:sp>
        <p:nvSpPr>
          <p:cNvPr id="32" name="TextBox 31">
            <a:extLst>
              <a:ext uri="{FF2B5EF4-FFF2-40B4-BE49-F238E27FC236}">
                <a16:creationId xmlns:a16="http://schemas.microsoft.com/office/drawing/2014/main" id="{CC427CBB-B9C8-4731-9E00-4AAA91A950BA}"/>
              </a:ext>
            </a:extLst>
          </p:cNvPr>
          <p:cNvSpPr txBox="1"/>
          <p:nvPr/>
        </p:nvSpPr>
        <p:spPr>
          <a:xfrm>
            <a:off x="7049003" y="3266213"/>
            <a:ext cx="4601495" cy="255454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the same query language on both cloud and edge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Deploys to Docker container on IoT edge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filtering &amp; aggregating data locally before sending to the cloud</a:t>
            </a:r>
          </a:p>
        </p:txBody>
      </p:sp>
      <p:grpSp>
        <p:nvGrpSpPr>
          <p:cNvPr id="14" name="Group 13">
            <a:extLst>
              <a:ext uri="{FF2B5EF4-FFF2-40B4-BE49-F238E27FC236}">
                <a16:creationId xmlns:a16="http://schemas.microsoft.com/office/drawing/2014/main" id="{38308360-71EB-4E32-8AE8-E52BD163B95D}"/>
              </a:ext>
            </a:extLst>
          </p:cNvPr>
          <p:cNvGrpSpPr/>
          <p:nvPr/>
        </p:nvGrpSpPr>
        <p:grpSpPr>
          <a:xfrm>
            <a:off x="1726058" y="1037241"/>
            <a:ext cx="2232379" cy="1786074"/>
            <a:chOff x="4989230" y="1279950"/>
            <a:chExt cx="2232379" cy="1786074"/>
          </a:xfrm>
        </p:grpSpPr>
        <p:sp>
          <p:nvSpPr>
            <p:cNvPr id="8" name="Title 3"/>
            <p:cNvSpPr txBox="1">
              <a:spLocks/>
            </p:cNvSpPr>
            <p:nvPr/>
          </p:nvSpPr>
          <p:spPr>
            <a:xfrm>
              <a:off x="4989230" y="2789025"/>
              <a:ext cx="2232379"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a:t>
              </a:r>
            </a:p>
          </p:txBody>
        </p:sp>
        <p:pic>
          <p:nvPicPr>
            <p:cNvPr id="13" name="Graphic 12">
              <a:extLst>
                <a:ext uri="{FF2B5EF4-FFF2-40B4-BE49-F238E27FC236}">
                  <a16:creationId xmlns:a16="http://schemas.microsoft.com/office/drawing/2014/main" id="{24BBE7C1-8C21-409F-8BDE-C1ACE7B38B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9121" y="1279950"/>
              <a:ext cx="1273758" cy="1273758"/>
            </a:xfrm>
            <a:prstGeom prst="rect">
              <a:avLst/>
            </a:prstGeom>
          </p:spPr>
        </p:pic>
      </p:grpSp>
      <p:grpSp>
        <p:nvGrpSpPr>
          <p:cNvPr id="25" name="Group 24">
            <a:extLst>
              <a:ext uri="{FF2B5EF4-FFF2-40B4-BE49-F238E27FC236}">
                <a16:creationId xmlns:a16="http://schemas.microsoft.com/office/drawing/2014/main" id="{6B4933EB-1BE1-44DF-BC8D-3A4F92C93F79}"/>
              </a:ext>
            </a:extLst>
          </p:cNvPr>
          <p:cNvGrpSpPr/>
          <p:nvPr/>
        </p:nvGrpSpPr>
        <p:grpSpPr>
          <a:xfrm>
            <a:off x="8233562" y="1028995"/>
            <a:ext cx="2232379" cy="2063073"/>
            <a:chOff x="4989230" y="1279950"/>
            <a:chExt cx="2232379" cy="2063073"/>
          </a:xfrm>
        </p:grpSpPr>
        <p:sp>
          <p:nvSpPr>
            <p:cNvPr id="26" name="Title 3">
              <a:extLst>
                <a:ext uri="{FF2B5EF4-FFF2-40B4-BE49-F238E27FC236}">
                  <a16:creationId xmlns:a16="http://schemas.microsoft.com/office/drawing/2014/main" id="{B4B4802C-839C-4915-BBFE-04872331F74B}"/>
                </a:ext>
              </a:extLst>
            </p:cNvPr>
            <p:cNvSpPr txBox="1">
              <a:spLocks/>
            </p:cNvSpPr>
            <p:nvPr/>
          </p:nvSpPr>
          <p:spPr>
            <a:xfrm>
              <a:off x="4989230" y="2789025"/>
              <a:ext cx="2232379" cy="55399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 on IoT Edge</a:t>
              </a:r>
            </a:p>
          </p:txBody>
        </p:sp>
        <p:pic>
          <p:nvPicPr>
            <p:cNvPr id="28" name="Graphic 27">
              <a:extLst>
                <a:ext uri="{FF2B5EF4-FFF2-40B4-BE49-F238E27FC236}">
                  <a16:creationId xmlns:a16="http://schemas.microsoft.com/office/drawing/2014/main" id="{7D6786F2-1E09-415A-B8A9-4A11CF6897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9121" y="1279950"/>
              <a:ext cx="1273758" cy="1273758"/>
            </a:xfrm>
            <a:prstGeom prst="rect">
              <a:avLst/>
            </a:prstGeom>
          </p:spPr>
        </p:pic>
      </p:grpSp>
    </p:spTree>
    <p:extLst>
      <p:ext uri="{BB962C8B-B14F-4D97-AF65-F5344CB8AC3E}">
        <p14:creationId xmlns:p14="http://schemas.microsoft.com/office/powerpoint/2010/main" val="39025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0" y="623888"/>
            <a:ext cx="11342688" cy="396875"/>
          </a:xfrm>
        </p:spPr>
        <p:txBody>
          <a:bodyPr>
            <a:normAutofit fontScale="90000"/>
          </a:bodyPr>
          <a:lstStyle/>
          <a:p>
            <a:r>
              <a:rPr lang="en-GB" sz="2800" dirty="0">
                <a:latin typeface="Segoe UI Semibold (Headings)"/>
              </a:rPr>
              <a:t>Transform data by using Azure Stream Analytics</a:t>
            </a:r>
          </a:p>
        </p:txBody>
      </p:sp>
      <p:sp>
        <p:nvSpPr>
          <p:cNvPr id="17" name="L-Shape 16">
            <a:extLst>
              <a:ext uri="{FF2B5EF4-FFF2-40B4-BE49-F238E27FC236}">
                <a16:creationId xmlns:a16="http://schemas.microsoft.com/office/drawing/2014/main" id="{F07FE8B5-0A75-49E2-9427-656BD7019DF3}"/>
              </a:ext>
              <a:ext uri="{C183D7F6-B498-43B3-948B-1728B52AA6E4}">
                <adec:decorative xmlns:adec="http://schemas.microsoft.com/office/drawing/2017/decorative" val="1"/>
              </a:ext>
            </a:extLst>
          </p:cNvPr>
          <p:cNvSpPr/>
          <p:nvPr/>
        </p:nvSpPr>
        <p:spPr bwMode="auto">
          <a:xfrm rot="13500000">
            <a:off x="457517" y="2307289"/>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TextBox 22">
            <a:extLst>
              <a:ext uri="{FF2B5EF4-FFF2-40B4-BE49-F238E27FC236}">
                <a16:creationId xmlns:a16="http://schemas.microsoft.com/office/drawing/2014/main" id="{4299355C-EB0E-46CB-B494-F0158B1FA533}"/>
              </a:ext>
            </a:extLst>
          </p:cNvPr>
          <p:cNvSpPr txBox="1"/>
          <p:nvPr/>
        </p:nvSpPr>
        <p:spPr>
          <a:xfrm>
            <a:off x="906043" y="2019246"/>
            <a:ext cx="3821405"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Declarative SQL like language</a:t>
            </a:r>
          </a:p>
        </p:txBody>
      </p:sp>
      <p:sp>
        <p:nvSpPr>
          <p:cNvPr id="19" name="L-Shape 18">
            <a:extLst>
              <a:ext uri="{FF2B5EF4-FFF2-40B4-BE49-F238E27FC236}">
                <a16:creationId xmlns:a16="http://schemas.microsoft.com/office/drawing/2014/main" id="{C52CFFE1-01EC-4796-AD44-D814F1C2EC1B}"/>
              </a:ext>
              <a:ext uri="{C183D7F6-B498-43B3-948B-1728B52AA6E4}">
                <adec:decorative xmlns:adec="http://schemas.microsoft.com/office/drawing/2017/decorative" val="1"/>
              </a:ext>
            </a:extLst>
          </p:cNvPr>
          <p:cNvSpPr/>
          <p:nvPr/>
        </p:nvSpPr>
        <p:spPr bwMode="auto">
          <a:xfrm rot="13500000">
            <a:off x="457519" y="3124491"/>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DF98F581-2CC7-4DDC-A16F-82766DCD7D49}"/>
              </a:ext>
            </a:extLst>
          </p:cNvPr>
          <p:cNvSpPr txBox="1"/>
          <p:nvPr/>
        </p:nvSpPr>
        <p:spPr>
          <a:xfrm>
            <a:off x="906043" y="2836448"/>
            <a:ext cx="3821405"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Contains testing capabilities</a:t>
            </a:r>
          </a:p>
        </p:txBody>
      </p:sp>
      <p:sp>
        <p:nvSpPr>
          <p:cNvPr id="21" name="L-Shape 20">
            <a:extLst>
              <a:ext uri="{FF2B5EF4-FFF2-40B4-BE49-F238E27FC236}">
                <a16:creationId xmlns:a16="http://schemas.microsoft.com/office/drawing/2014/main" id="{A70925A2-2EF5-41A0-A8B2-CC188DF4D2DC}"/>
              </a:ext>
              <a:ext uri="{C183D7F6-B498-43B3-948B-1728B52AA6E4}">
                <adec:decorative xmlns:adec="http://schemas.microsoft.com/office/drawing/2017/decorative" val="1"/>
              </a:ext>
            </a:extLst>
          </p:cNvPr>
          <p:cNvSpPr/>
          <p:nvPr/>
        </p:nvSpPr>
        <p:spPr bwMode="auto">
          <a:xfrm rot="13500000">
            <a:off x="450835" y="3961828"/>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E2839418-6E02-4AC1-819F-B9D9354D667E}"/>
              </a:ext>
            </a:extLst>
          </p:cNvPr>
          <p:cNvSpPr txBox="1"/>
          <p:nvPr/>
        </p:nvSpPr>
        <p:spPr>
          <a:xfrm>
            <a:off x="906043" y="3847701"/>
            <a:ext cx="353509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Performs aggregations over windows of time</a:t>
            </a:r>
          </a:p>
        </p:txBody>
      </p:sp>
      <p:pic>
        <p:nvPicPr>
          <p:cNvPr id="1026" name="Picture 2" descr="Screenshot showing how to write a query">
            <a:extLst>
              <a:ext uri="{FF2B5EF4-FFF2-40B4-BE49-F238E27FC236}">
                <a16:creationId xmlns:a16="http://schemas.microsoft.com/office/drawing/2014/main" id="{16353834-A986-405F-9C40-4EEE61ED7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181" y="1762638"/>
            <a:ext cx="7172895" cy="393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968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0" y="620713"/>
            <a:ext cx="11334750" cy="403225"/>
          </a:xfrm>
        </p:spPr>
        <p:txBody>
          <a:bodyPr>
            <a:normAutofit fontScale="90000"/>
          </a:bodyPr>
          <a:lstStyle/>
          <a:p>
            <a:r>
              <a:rPr lang="en-US" dirty="0"/>
              <a:t>Using Windowing functions with Azure Stream Analytics</a:t>
            </a:r>
          </a:p>
        </p:txBody>
      </p:sp>
      <p:sp>
        <p:nvSpPr>
          <p:cNvPr id="97" name="Text Placeholder 4"/>
          <p:cNvSpPr txBox="1">
            <a:spLocks/>
          </p:cNvSpPr>
          <p:nvPr/>
        </p:nvSpPr>
        <p:spPr>
          <a:xfrm>
            <a:off x="456795" y="1209165"/>
            <a:ext cx="11353395"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lang="en-GB" sz="2400" dirty="0">
                <a:solidFill>
                  <a:srgbClr val="000000"/>
                </a:solidFill>
                <a:latin typeface="Segoe UI"/>
              </a:rPr>
              <a:t>P</a:t>
            </a:r>
            <a:r>
              <a:rPr kumimoji="0" lang="en-GB" sz="2400" b="0" i="0" u="none" strike="noStrike" kern="1200" cap="none" spc="0" normalizeH="0" baseline="0" noProof="0" dirty="0">
                <a:ln>
                  <a:noFill/>
                </a:ln>
                <a:solidFill>
                  <a:srgbClr val="000000"/>
                </a:solidFill>
                <a:effectLst/>
                <a:uLnTx/>
                <a:uFillTx/>
                <a:latin typeface="Segoe UI"/>
                <a:ea typeface="+mn-ea"/>
                <a:cs typeface="+mn-cs"/>
              </a:rPr>
              <a:t>erforming operations on the data contained in temporal windows is a common pattern. Stream Analytics has native support for windowing function including</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Rectangle 24"/>
          <p:cNvSpPr/>
          <p:nvPr/>
        </p:nvSpPr>
        <p:spPr bwMode="auto">
          <a:xfrm>
            <a:off x="428061"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Tumbling</a:t>
            </a:r>
          </a:p>
        </p:txBody>
      </p:sp>
      <p:sp>
        <p:nvSpPr>
          <p:cNvPr id="31" name="Rectangle 30"/>
          <p:cNvSpPr/>
          <p:nvPr/>
        </p:nvSpPr>
        <p:spPr bwMode="auto">
          <a:xfrm>
            <a:off x="428061"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Tumbling window functions are used to segment a data stream into distinct time segments and perform a function against them. </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For example, tell me the count of tweets per time zone every 10 seconds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Rectangle 25"/>
          <p:cNvSpPr/>
          <p:nvPr/>
        </p:nvSpPr>
        <p:spPr bwMode="auto">
          <a:xfrm>
            <a:off x="3294452"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Hopping</a:t>
            </a:r>
          </a:p>
        </p:txBody>
      </p:sp>
      <p:sp>
        <p:nvSpPr>
          <p:cNvPr id="32" name="Rectangle 31"/>
          <p:cNvSpPr/>
          <p:nvPr/>
        </p:nvSpPr>
        <p:spPr bwMode="auto">
          <a:xfrm>
            <a:off x="3294452"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Hopping window functions hop forward in time by a fixed period. </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dirty="0">
                <a:solidFill>
                  <a:srgbClr val="000000"/>
                </a:solidFill>
                <a:latin typeface="Segoe UI"/>
              </a:rPr>
              <a:t>For example, every 5 seconds, give me the count of tweets for the last 10 seconds</a:t>
            </a:r>
            <a:endParaRPr lang="en-GB" dirty="0">
              <a:solidFill>
                <a:srgbClr val="000000"/>
              </a:solidFill>
              <a:latin typeface="Segoe UI"/>
            </a:endParaRPr>
          </a:p>
        </p:txBody>
      </p:sp>
      <p:sp>
        <p:nvSpPr>
          <p:cNvPr id="27" name="Rectangle 26"/>
          <p:cNvSpPr/>
          <p:nvPr/>
        </p:nvSpPr>
        <p:spPr bwMode="auto">
          <a:xfrm>
            <a:off x="6160843"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Sliding</a:t>
            </a:r>
          </a:p>
        </p:txBody>
      </p:sp>
      <p:sp>
        <p:nvSpPr>
          <p:cNvPr id="33" name="Rectangle 32"/>
          <p:cNvSpPr/>
          <p:nvPr/>
        </p:nvSpPr>
        <p:spPr bwMode="auto">
          <a:xfrm>
            <a:off x="6160843"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Sliding windows, output events only for points in time when the content of the window actually changes. </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dirty="0">
                <a:solidFill>
                  <a:srgbClr val="000000"/>
                </a:solidFill>
                <a:latin typeface="Segoe UI"/>
              </a:rPr>
              <a:t>For example, give a count of all tweets which are tweeted more than 10 times on a given topic</a:t>
            </a:r>
            <a:endParaRPr lang="en-GB" dirty="0">
              <a:solidFill>
                <a:srgbClr val="000000"/>
              </a:solidFill>
              <a:latin typeface="Segoe UI"/>
            </a:endParaRPr>
          </a:p>
        </p:txBody>
      </p:sp>
      <p:sp>
        <p:nvSpPr>
          <p:cNvPr id="28" name="Rectangle 27"/>
          <p:cNvSpPr/>
          <p:nvPr/>
        </p:nvSpPr>
        <p:spPr bwMode="auto">
          <a:xfrm>
            <a:off x="9027234"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Session</a:t>
            </a:r>
          </a:p>
        </p:txBody>
      </p:sp>
      <p:sp>
        <p:nvSpPr>
          <p:cNvPr id="34" name="Rectangle 33"/>
          <p:cNvSpPr/>
          <p:nvPr/>
        </p:nvSpPr>
        <p:spPr bwMode="auto">
          <a:xfrm>
            <a:off x="9027234"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GB" b="0" i="0" dirty="0">
                <a:solidFill>
                  <a:srgbClr val="171717"/>
                </a:solidFill>
                <a:effectLst/>
                <a:latin typeface="Segoe UI" panose="020B0502040204020203" pitchFamily="34" charset="0"/>
              </a:rPr>
              <a:t>Session window functions group events that arrive at similar times, filtering out periods of time where there is no data.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u="none" strike="noStrike" kern="1200" cap="none" spc="0" normalizeH="0" baseline="0" noProof="0" dirty="0">
                <a:ln>
                  <a:noFill/>
                </a:ln>
                <a:solidFill>
                  <a:srgbClr val="171717"/>
                </a:solidFill>
                <a:uLnTx/>
                <a:uFillTx/>
                <a:latin typeface="Segoe UI" panose="020B0502040204020203" pitchFamily="34" charset="0"/>
                <a:ea typeface="+mn-ea"/>
                <a:cs typeface="+mn-cs"/>
              </a:rPr>
              <a:t>For example</a:t>
            </a:r>
            <a:r>
              <a:rPr lang="en-GB" dirty="0">
                <a:solidFill>
                  <a:srgbClr val="171717"/>
                </a:solidFill>
                <a:latin typeface="Segoe UI" panose="020B0502040204020203" pitchFamily="34" charset="0"/>
              </a:rPr>
              <a:t>, give the count of tweets that occur within 5 minutes of each other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101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0" y="620713"/>
            <a:ext cx="11334750" cy="403225"/>
          </a:xfrm>
        </p:spPr>
        <p:txBody>
          <a:bodyPr>
            <a:normAutofit fontScale="90000"/>
          </a:bodyPr>
          <a:lstStyle/>
          <a:p>
            <a:r>
              <a:rPr lang="en-US" dirty="0"/>
              <a:t>Windowing functions examples with Azure Stream Analytics</a:t>
            </a:r>
          </a:p>
        </p:txBody>
      </p:sp>
      <p:sp>
        <p:nvSpPr>
          <p:cNvPr id="25" name="Rectangle 24"/>
          <p:cNvSpPr/>
          <p:nvPr/>
        </p:nvSpPr>
        <p:spPr bwMode="auto">
          <a:xfrm>
            <a:off x="427039"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Tumbling</a:t>
            </a:r>
          </a:p>
        </p:txBody>
      </p:sp>
      <p:sp>
        <p:nvSpPr>
          <p:cNvPr id="31" name="Rectangle 30"/>
          <p:cNvSpPr/>
          <p:nvPr/>
        </p:nvSpPr>
        <p:spPr bwMode="auto">
          <a:xfrm>
            <a:off x="427039"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Count(*) as Count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TIMESTA</a:t>
            </a:r>
            <a:r>
              <a:rPr lang="en-GB"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Created</a:t>
            </a:r>
            <a:r>
              <a:rPr lang="en-GB"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TUMBLINGWINDOW (second, 10)</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Rectangle 25"/>
          <p:cNvSpPr/>
          <p:nvPr/>
        </p:nvSpPr>
        <p:spPr bwMode="auto">
          <a:xfrm>
            <a:off x="3293430"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Hopping</a:t>
            </a:r>
          </a:p>
        </p:txBody>
      </p:sp>
      <p:sp>
        <p:nvSpPr>
          <p:cNvPr id="32" name="Rectangle 31"/>
          <p:cNvSpPr/>
          <p:nvPr/>
        </p:nvSpPr>
        <p:spPr bwMode="auto">
          <a:xfrm>
            <a:off x="3293430"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Count(*) as TotalTweet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TIMESTA</a:t>
            </a:r>
            <a:r>
              <a:rPr lang="en-GB"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Created</a:t>
            </a:r>
            <a:r>
              <a:rPr lang="en-GB"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HOPPINGWINDOW (second, 10, 5)</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Rectangle 26"/>
          <p:cNvSpPr/>
          <p:nvPr/>
        </p:nvSpPr>
        <p:spPr bwMode="auto">
          <a:xfrm>
            <a:off x="6159821"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Sliding</a:t>
            </a:r>
          </a:p>
        </p:txBody>
      </p:sp>
      <p:sp>
        <p:nvSpPr>
          <p:cNvPr id="33" name="Rectangle 32"/>
          <p:cNvSpPr/>
          <p:nvPr/>
        </p:nvSpPr>
        <p:spPr bwMode="auto">
          <a:xfrm>
            <a:off x="6159821"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sz="1700" dirty="0">
                <a:solidFill>
                  <a:srgbClr val="000000"/>
                </a:solidFill>
                <a:latin typeface="Segoe UI"/>
              </a:rPr>
              <a:t>  Count(*)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sz="1700"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TIMESTA</a:t>
            </a:r>
            <a:r>
              <a:rPr lang="en-GB" sz="1700"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  Created</a:t>
            </a:r>
            <a:r>
              <a:rPr lang="en-GB" sz="1700"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sz="1700" dirty="0">
                <a:solidFill>
                  <a:srgbClr val="000000"/>
                </a:solidFill>
                <a:latin typeface="Segoe UI"/>
              </a:rPr>
              <a:t>SLIDINGWINDOW (second, 10)</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HAVING COUNT(*) &gt; 10</a:t>
            </a: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Rectangle 27"/>
          <p:cNvSpPr/>
          <p:nvPr/>
        </p:nvSpPr>
        <p:spPr bwMode="auto">
          <a:xfrm>
            <a:off x="9026212"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Session</a:t>
            </a:r>
          </a:p>
        </p:txBody>
      </p:sp>
      <p:sp>
        <p:nvSpPr>
          <p:cNvPr id="34" name="Rectangle 33"/>
          <p:cNvSpPr/>
          <p:nvPr/>
        </p:nvSpPr>
        <p:spPr bwMode="auto">
          <a:xfrm>
            <a:off x="9026212"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Count(*)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TIMESTA</a:t>
            </a:r>
            <a:r>
              <a:rPr lang="en-GB"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Created</a:t>
            </a:r>
            <a:r>
              <a:rPr lang="en-GB"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SESSIONWINDOW (minute 5, 10)</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5538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GB" dirty="0"/>
              <a:t>Recap of streaming data concepts</a:t>
            </a:r>
          </a:p>
          <a:p>
            <a:r>
              <a:rPr lang="en-GB" dirty="0"/>
              <a:t>Data ingest options in Azure</a:t>
            </a:r>
          </a:p>
          <a:p>
            <a:r>
              <a:rPr lang="en-GB" dirty="0"/>
              <a:t>Stream processing using Stream Analytics</a:t>
            </a:r>
          </a:p>
          <a:p>
            <a:endParaRPr lang="en-GB" dirty="0"/>
          </a:p>
        </p:txBody>
      </p:sp>
    </p:spTree>
    <p:extLst>
      <p:ext uri="{BB962C8B-B14F-4D97-AF65-F5344CB8AC3E}">
        <p14:creationId xmlns:p14="http://schemas.microsoft.com/office/powerpoint/2010/main" val="261244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10: Real-time stream processing with Stream Analytics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4037172" cy="3439389"/>
          </a:xfrm>
        </p:spPr>
        <p:txBody>
          <a:bodyPr>
            <a:normAutofit/>
          </a:bodyPr>
          <a:lstStyle/>
          <a:p>
            <a:r>
              <a:rPr lang="en-GB" dirty="0"/>
              <a:t>Recap of streaming data concepts</a:t>
            </a:r>
            <a:endParaRPr lang="en-US" dirty="0"/>
          </a:p>
        </p:txBody>
      </p:sp>
      <p:sp>
        <p:nvSpPr>
          <p:cNvPr id="5" name="Subtitle 4">
            <a:extLst>
              <a:ext uri="{FF2B5EF4-FFF2-40B4-BE49-F238E27FC236}">
                <a16:creationId xmlns:a16="http://schemas.microsoft.com/office/drawing/2014/main" id="{43185F0B-8381-476F-8E5D-E6BCE2A692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rgbClr val="008CE2"/>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rgbClr val="008CE2"/>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rgbClr val="008CE2"/>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8CE2"/>
                  </a:solidFill>
                  <a:effectLst/>
                  <a:uLnTx/>
                  <a:uFillTx/>
                  <a:latin typeface="Montserrat"/>
                  <a:ea typeface="+mn-ea"/>
                  <a:cs typeface="+mn-cs"/>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F20"/>
                    </a:gs>
                    <a:gs pos="30000">
                      <a:srgbClr val="1A1F20"/>
                    </a:gs>
                  </a:gsLst>
                  <a:lin ang="5400000" scaled="0"/>
                </a:gradFill>
                <a:effectLst/>
                <a:uLnTx/>
                <a:uFillTx/>
                <a:latin typeface="Montserrat"/>
                <a:ea typeface="+mn-ea"/>
                <a:cs typeface="+mn-cs"/>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8CE2"/>
                  </a:solidFill>
                  <a:effectLst/>
                  <a:uLnTx/>
                  <a:uFillTx/>
                  <a:latin typeface="Montserrat"/>
                  <a:ea typeface="+mn-ea"/>
                  <a:cs typeface="+mn-cs"/>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Montserrat"/>
                  <a:ea typeface="+mn-ea"/>
                  <a:cs typeface="+mn-cs"/>
                </a:rPr>
                <a:t>Querying batch data at “human” interactive speeds, which with the current generation of technologies means results are ready in time frames measured in </a:t>
              </a:r>
              <a:r>
                <a:rPr kumimoji="0" lang="en-US" sz="2000" b="1" i="0" u="none" strike="noStrike" kern="1200" cap="none" spc="0" normalizeH="0" baseline="0" noProof="0" dirty="0">
                  <a:ln>
                    <a:noFill/>
                  </a:ln>
                  <a:solidFill>
                    <a:srgbClr val="008CE2"/>
                  </a:solidFill>
                  <a:effectLst/>
                  <a:uLnTx/>
                  <a:uFillTx/>
                  <a:latin typeface="Montserrat"/>
                  <a:ea typeface="+mn-ea"/>
                  <a:cs typeface="+mn-cs"/>
                </a:rPr>
                <a:t>seconds to minutes</a:t>
              </a:r>
              <a:r>
                <a:rPr kumimoji="0" lang="en-US" sz="2000" b="0" i="0" u="none" strike="noStrike" kern="1200" cap="none" spc="0" normalizeH="0" baseline="0" noProof="0" dirty="0">
                  <a:ln>
                    <a:noFill/>
                  </a:ln>
                  <a:solidFill>
                    <a:srgbClr val="1A1A1A"/>
                  </a:solidFill>
                  <a:effectLst/>
                  <a:uLnTx/>
                  <a:uFillTx/>
                  <a:latin typeface="Montserrat"/>
                  <a:ea typeface="+mn-ea"/>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8CE2"/>
                  </a:solidFill>
                  <a:effectLst/>
                  <a:uLnTx/>
                  <a:uFillTx/>
                  <a:latin typeface="Montserrat"/>
                  <a:ea typeface="+mn-ea"/>
                  <a:cs typeface="+mn-cs"/>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kumimoji="0" lang="en-US" sz="2000" b="0" i="0" u="none" strike="noStrike" kern="1200" cap="none" spc="0" normalizeH="0" baseline="0" noProof="0" dirty="0" err="1">
                  <a:ln>
                    <a:noFill/>
                  </a:ln>
                  <a:solidFill>
                    <a:srgbClr val="1A1A1A"/>
                  </a:solidFill>
                  <a:effectLst/>
                  <a:uLnTx/>
                  <a:uFillTx/>
                  <a:latin typeface="Montserrat"/>
                  <a:ea typeface="+mn-ea"/>
                  <a:cs typeface="+mn-cs"/>
                </a:rPr>
                <a:t>rocessing</a:t>
              </a:r>
              <a:r>
                <a:rPr kumimoji="0" lang="en-US" sz="2000" b="0" i="0" u="none" strike="noStrike" kern="1200" cap="none" spc="0" normalizeH="0" baseline="0" noProof="0" dirty="0">
                  <a:ln>
                    <a:noFill/>
                  </a:ln>
                  <a:solidFill>
                    <a:srgbClr val="1A1A1A"/>
                  </a:solidFill>
                  <a:effectLst/>
                  <a:uLnTx/>
                  <a:uFillTx/>
                  <a:latin typeface="Montserrat"/>
                  <a:ea typeface="+mn-ea"/>
                  <a:cs typeface="+mn-cs"/>
                </a:rPr>
                <a:t> of a typically infinite stream of input data (stream), whose time until results ready is short—measured in </a:t>
              </a:r>
              <a:r>
                <a:rPr kumimoji="0" lang="en-US" sz="2000" b="1" i="0" u="none" strike="noStrike" kern="1200" cap="none" spc="0" normalizeH="0" baseline="0" noProof="0" dirty="0">
                  <a:ln>
                    <a:noFill/>
                  </a:ln>
                  <a:solidFill>
                    <a:srgbClr val="008CE2"/>
                  </a:solidFill>
                  <a:effectLst/>
                  <a:uLnTx/>
                  <a:uFillTx/>
                  <a:latin typeface="Montserrat"/>
                  <a:ea typeface="+mn-ea"/>
                  <a:cs typeface="+mn-cs"/>
                </a:rPr>
                <a:t>milliseconds</a:t>
              </a:r>
              <a:r>
                <a:rPr kumimoji="0" lang="en-US" sz="2000" b="0" i="0" u="none" strike="noStrike" kern="1200" cap="none" spc="0" normalizeH="0" baseline="0" noProof="0" dirty="0">
                  <a:ln>
                    <a:noFill/>
                  </a:ln>
                  <a:solidFill>
                    <a:srgbClr val="1A1A1A"/>
                  </a:solidFill>
                  <a:effectLst/>
                  <a:uLnTx/>
                  <a:uFillTx/>
                  <a:latin typeface="Montserrat"/>
                  <a:ea typeface="+mn-ea"/>
                  <a:cs typeface="+mn-cs"/>
                </a:rPr>
                <a:t> or </a:t>
              </a:r>
              <a:r>
                <a:rPr kumimoji="0" lang="en-US" sz="2000" b="1" i="0" u="none" strike="noStrike" kern="1200" cap="none" spc="0" normalizeH="0" baseline="0" noProof="0" dirty="0">
                  <a:ln>
                    <a:noFill/>
                  </a:ln>
                  <a:solidFill>
                    <a:srgbClr val="008CE2"/>
                  </a:solidFill>
                  <a:effectLst/>
                  <a:uLnTx/>
                  <a:uFillTx/>
                  <a:latin typeface="Montserrat"/>
                  <a:ea typeface="+mn-ea"/>
                  <a:cs typeface="+mn-cs"/>
                </a:rPr>
                <a:t>seconds</a:t>
              </a:r>
              <a:r>
                <a:rPr kumimoji="0" lang="en-US" sz="2000" b="0" i="0" u="none" strike="noStrike" kern="1200" cap="none" spc="0" normalizeH="0" baseline="0" noProof="0" dirty="0">
                  <a:ln>
                    <a:noFill/>
                  </a:ln>
                  <a:solidFill>
                    <a:srgbClr val="1A1A1A"/>
                  </a:solidFill>
                  <a:effectLst/>
                  <a:uLnTx/>
                  <a:uFillTx/>
                  <a:latin typeface="Montserrat"/>
                  <a:ea typeface="+mn-ea"/>
                  <a:cs typeface="+mn-cs"/>
                </a:rPr>
                <a:t> 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791607" y="1720447"/>
            <a:ext cx="10322502"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Many sources arriving at many velocities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174750" y="457200"/>
            <a:ext cx="11017250" cy="554038"/>
          </a:xfrm>
        </p:spPr>
        <p:txBody>
          <a:bodyPr/>
          <a:lstStyle/>
          <a:p>
            <a:r>
              <a:rPr lang="en-US" dirty="0"/>
              <a:t>Real-time sources</a:t>
            </a:r>
          </a:p>
        </p:txBody>
      </p:sp>
      <p:sp>
        <p:nvSpPr>
          <p:cNvPr id="14" name="car_3" title="Icon of a car with signal lines on top">
            <a:extLst>
              <a:ext uri="{FF2B5EF4-FFF2-40B4-BE49-F238E27FC236}">
                <a16:creationId xmlns:a16="http://schemas.microsoft.com/office/drawing/2014/main" id="{9A5A4F16-2BD4-420F-8F20-74ABDDCF0A4D}"/>
              </a:ext>
            </a:extLst>
          </p:cNvPr>
          <p:cNvSpPr>
            <a:spLocks noChangeAspect="1" noEditPoints="1"/>
          </p:cNvSpPr>
          <p:nvPr/>
        </p:nvSpPr>
        <p:spPr bwMode="auto">
          <a:xfrm>
            <a:off x="993120" y="3237868"/>
            <a:ext cx="1344489" cy="10098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Segoe UI"/>
              <a:ea typeface="+mn-ea"/>
              <a:cs typeface="+mn-cs"/>
            </a:endParaRPr>
          </a:p>
        </p:txBody>
      </p:sp>
      <p:sp>
        <p:nvSpPr>
          <p:cNvPr id="18" name="money" title="Icon of a creditcard with signal lines on top">
            <a:extLst>
              <a:ext uri="{FF2B5EF4-FFF2-40B4-BE49-F238E27FC236}">
                <a16:creationId xmlns:a16="http://schemas.microsoft.com/office/drawing/2014/main" id="{3C88EE1A-2A7B-4CD0-8248-2162BE0B0011}"/>
              </a:ext>
            </a:extLst>
          </p:cNvPr>
          <p:cNvSpPr>
            <a:spLocks noChangeAspect="1" noEditPoints="1"/>
          </p:cNvSpPr>
          <p:nvPr/>
        </p:nvSpPr>
        <p:spPr bwMode="auto">
          <a:xfrm>
            <a:off x="3291237" y="3237869"/>
            <a:ext cx="735990" cy="1009807"/>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globe_6" title="Icon of a monitor in front of a sphere made of lines">
            <a:extLst>
              <a:ext uri="{FF2B5EF4-FFF2-40B4-BE49-F238E27FC236}">
                <a16:creationId xmlns:a16="http://schemas.microsoft.com/office/drawing/2014/main" id="{8238CF26-FCD2-4227-8F69-A68731312E66}"/>
              </a:ext>
            </a:extLst>
          </p:cNvPr>
          <p:cNvSpPr>
            <a:spLocks noChangeAspect="1" noEditPoints="1"/>
          </p:cNvSpPr>
          <p:nvPr/>
        </p:nvSpPr>
        <p:spPr bwMode="auto">
          <a:xfrm>
            <a:off x="4760473" y="3237867"/>
            <a:ext cx="942640" cy="100980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Segoe UI"/>
              <a:ea typeface="+mn-ea"/>
              <a:cs typeface="+mn-cs"/>
            </a:endParaRPr>
          </a:p>
        </p:txBody>
      </p:sp>
      <p:sp>
        <p:nvSpPr>
          <p:cNvPr id="21" name="rocket" title="Icon of a rocket">
            <a:extLst>
              <a:ext uri="{FF2B5EF4-FFF2-40B4-BE49-F238E27FC236}">
                <a16:creationId xmlns:a16="http://schemas.microsoft.com/office/drawing/2014/main" id="{8511ECB3-9CE6-4D5D-A502-9C4880BD4F25}"/>
              </a:ext>
            </a:extLst>
          </p:cNvPr>
          <p:cNvSpPr>
            <a:spLocks noChangeAspect="1" noEditPoints="1"/>
          </p:cNvSpPr>
          <p:nvPr/>
        </p:nvSpPr>
        <p:spPr bwMode="auto">
          <a:xfrm>
            <a:off x="8452793" y="3316807"/>
            <a:ext cx="947570" cy="93086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Segoe UI"/>
              <a:ea typeface="+mn-ea"/>
              <a:cs typeface="+mn-cs"/>
            </a:endParaRPr>
          </a:p>
        </p:txBody>
      </p:sp>
      <p:sp>
        <p:nvSpPr>
          <p:cNvPr id="22" name="Freeform 9" title="Icon of a heart with a heartbeat monitor line through the middle">
            <a:extLst>
              <a:ext uri="{FF2B5EF4-FFF2-40B4-BE49-F238E27FC236}">
                <a16:creationId xmlns:a16="http://schemas.microsoft.com/office/drawing/2014/main" id="{F07128F3-E92A-4131-93DA-E9D1C3E67CE5}"/>
              </a:ext>
            </a:extLst>
          </p:cNvPr>
          <p:cNvSpPr>
            <a:spLocks noChangeAspect="1"/>
          </p:cNvSpPr>
          <p:nvPr/>
        </p:nvSpPr>
        <p:spPr bwMode="auto">
          <a:xfrm>
            <a:off x="9959909" y="3352987"/>
            <a:ext cx="1013784" cy="85850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factory_3" title="Icon of a factory or warehouse">
            <a:extLst>
              <a:ext uri="{FF2B5EF4-FFF2-40B4-BE49-F238E27FC236}">
                <a16:creationId xmlns:a16="http://schemas.microsoft.com/office/drawing/2014/main" id="{4CCE78BE-BA88-4E49-85AD-6B50035B32D1}"/>
              </a:ext>
            </a:extLst>
          </p:cNvPr>
          <p:cNvSpPr>
            <a:spLocks noChangeAspect="1" noEditPoints="1"/>
          </p:cNvSpPr>
          <p:nvPr/>
        </p:nvSpPr>
        <p:spPr bwMode="auto">
          <a:xfrm>
            <a:off x="6262659" y="3237867"/>
            <a:ext cx="1630588" cy="1009807"/>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239F74DB-7C92-4BA3-BAB7-587C8F02784E}"/>
              </a:ext>
            </a:extLst>
          </p:cNvPr>
          <p:cNvSpPr/>
          <p:nvPr/>
        </p:nvSpPr>
        <p:spPr>
          <a:xfrm>
            <a:off x="946385" y="4644594"/>
            <a:ext cx="14379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IoT/sensors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E143E8D-AD46-4224-ACE3-0B021BCE4B00}"/>
              </a:ext>
            </a:extLst>
          </p:cNvPr>
          <p:cNvSpPr/>
          <p:nvPr/>
        </p:nvSpPr>
        <p:spPr>
          <a:xfrm>
            <a:off x="2947308" y="4644594"/>
            <a:ext cx="142385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Financial </a:t>
            </a:r>
            <a:r>
              <a:rPr kumimoji="0" lang="en-US" sz="1800" b="1" i="0" u="none" strike="noStrike" kern="1200" cap="none" spc="0" normalizeH="0" baseline="0" noProof="0" dirty="0" err="1">
                <a:ln>
                  <a:noFill/>
                </a:ln>
                <a:solidFill>
                  <a:srgbClr val="0072C6"/>
                </a:solidFill>
                <a:effectLst/>
                <a:uLnTx/>
                <a:uFillTx/>
                <a:latin typeface="Segoe UI"/>
                <a:ea typeface="+mn-ea"/>
                <a:cs typeface="+mn-cs"/>
              </a:rPr>
              <a:t>tx</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B1FC7EB-4A8F-43FF-AD8E-3EFE850EAD3E}"/>
              </a:ext>
            </a:extLst>
          </p:cNvPr>
          <p:cNvSpPr/>
          <p:nvPr/>
        </p:nvSpPr>
        <p:spPr>
          <a:xfrm>
            <a:off x="4510732" y="4644594"/>
            <a:ext cx="14421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Clickstream</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AE511EC3-9B0A-42EF-B90A-9E31B74A3224}"/>
              </a:ext>
            </a:extLst>
          </p:cNvPr>
          <p:cNvSpPr/>
          <p:nvPr/>
        </p:nvSpPr>
        <p:spPr>
          <a:xfrm>
            <a:off x="6504946" y="4644594"/>
            <a:ext cx="114601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Factories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7AE2AC83-32D4-4BC9-8F97-07E892B860BF}"/>
              </a:ext>
            </a:extLst>
          </p:cNvPr>
          <p:cNvSpPr/>
          <p:nvPr/>
        </p:nvSpPr>
        <p:spPr>
          <a:xfrm>
            <a:off x="8515030" y="4644594"/>
            <a:ext cx="81400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Space</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2FD25949-5C4F-4AB9-B79B-EFB06D6AD2FC}"/>
              </a:ext>
            </a:extLst>
          </p:cNvPr>
          <p:cNvSpPr/>
          <p:nvPr/>
        </p:nvSpPr>
        <p:spPr>
          <a:xfrm>
            <a:off x="9947269" y="4644594"/>
            <a:ext cx="103906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Medical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17050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55F065C-8101-4854-A295-63FE4B9EC33A}"/>
              </a:ext>
            </a:extLst>
          </p:cNvPr>
          <p:cNvSpPr>
            <a:spLocks noGrp="1"/>
          </p:cNvSpPr>
          <p:nvPr>
            <p:ph type="title" idx="4294967295"/>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Streaming concepts</a:t>
            </a:r>
          </a:p>
        </p:txBody>
      </p:sp>
      <p:graphicFrame>
        <p:nvGraphicFramePr>
          <p:cNvPr id="7" name="Text Placeholder 4">
            <a:extLst>
              <a:ext uri="{FF2B5EF4-FFF2-40B4-BE49-F238E27FC236}">
                <a16:creationId xmlns:a16="http://schemas.microsoft.com/office/drawing/2014/main" id="{BD0E6E9E-32F0-429A-806E-92669480AFFF}"/>
              </a:ext>
            </a:extLst>
          </p:cNvPr>
          <p:cNvGraphicFramePr>
            <a:graphicFrameLocks noGrp="1"/>
          </p:cNvGraphicFramePr>
          <p:nvPr>
            <p:ph idx="4294967295"/>
            <p:extLst>
              <p:ext uri="{D42A27DB-BD31-4B8C-83A1-F6EECF244321}">
                <p14:modId xmlns:p14="http://schemas.microsoft.com/office/powerpoint/2010/main" val="1303494770"/>
              </p:ext>
            </p:extLst>
          </p:nvPr>
        </p:nvGraphicFramePr>
        <p:xfrm>
          <a:off x="5288628" y="488963"/>
          <a:ext cx="6264275" cy="5503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434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GB" dirty="0"/>
              <a:t>Data ingest options in Azure</a:t>
            </a:r>
          </a:p>
        </p:txBody>
      </p:sp>
      <p:sp>
        <p:nvSpPr>
          <p:cNvPr id="5" name="Subtitle 4">
            <a:extLst>
              <a:ext uri="{FF2B5EF4-FFF2-40B4-BE49-F238E27FC236}">
                <a16:creationId xmlns:a16="http://schemas.microsoft.com/office/drawing/2014/main" id="{E79A08E1-5344-4E68-A81B-A77D467FED8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1843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34485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77558800"/>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4034</TotalTime>
  <Words>2473</Words>
  <Application>Microsoft Office PowerPoint</Application>
  <PresentationFormat>Widescreen</PresentationFormat>
  <Paragraphs>271</Paragraphs>
  <Slides>20</Slides>
  <Notes>17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20</vt:i4>
      </vt:variant>
    </vt:vector>
  </HeadingPairs>
  <TitlesOfParts>
    <vt:vector size="35" baseType="lpstr">
      <vt:lpstr>-apple-system</vt:lpstr>
      <vt:lpstr>Arial</vt:lpstr>
      <vt:lpstr>Calibri</vt:lpstr>
      <vt:lpstr>Catamaran ExtraBold</vt:lpstr>
      <vt:lpstr>Consolas</vt:lpstr>
      <vt:lpstr>Lucida Sans</vt:lpstr>
      <vt:lpstr>Montserrat</vt:lpstr>
      <vt:lpstr>Segoe UI</vt:lpstr>
      <vt:lpstr>Segoe UI Light</vt:lpstr>
      <vt:lpstr>Segoe UI Semibold</vt:lpstr>
      <vt:lpstr>Segoe UI Semibold (Headings)</vt:lpstr>
      <vt:lpstr>Segoe UI Semilight</vt:lpstr>
      <vt:lpstr>Wingdings</vt:lpstr>
      <vt:lpstr>Office Theme</vt:lpstr>
      <vt:lpstr>PC Architect Boot Camp 2019</vt:lpstr>
      <vt:lpstr>Real-time stream processing with Stream Analytics</vt:lpstr>
      <vt:lpstr>Agenda</vt:lpstr>
      <vt:lpstr>Recap of streaming data concepts</vt:lpstr>
      <vt:lpstr>Velocity: the 3 latencies</vt:lpstr>
      <vt:lpstr>Real-time sources</vt:lpstr>
      <vt:lpstr>Streaming concepts</vt:lpstr>
      <vt:lpstr>Data ingest options in Azure</vt:lpstr>
      <vt:lpstr>Event Hubs – cloud-scale telemetry ingestion</vt:lpstr>
      <vt:lpstr>IoT Hub – connect/monitor/manage billions IoT of assets</vt:lpstr>
      <vt:lpstr>Cosmos DB – ingest and serve data at global scale</vt:lpstr>
      <vt:lpstr>Event Grid – react to and capture 1st party and custom events</vt:lpstr>
      <vt:lpstr>Central management of all events</vt:lpstr>
      <vt:lpstr>Stream processing using Stream Analytics</vt:lpstr>
      <vt:lpstr>Using a lambda architecture</vt:lpstr>
      <vt:lpstr>Event processing </vt:lpstr>
      <vt:lpstr>Process streams using Stream Analytics</vt:lpstr>
      <vt:lpstr>Transform data by using Azure Stream Analytics</vt:lpstr>
      <vt:lpstr>Using Windowing functions with Azure Stream Analytics</vt:lpstr>
      <vt:lpstr>Windowing functions examples with Azure Stream Analytics</vt:lpstr>
      <vt:lpstr>LAB 10: Real-time stream processing with Stream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30</cp:revision>
  <dcterms:created xsi:type="dcterms:W3CDTF">2021-04-14T17:02:56Z</dcterms:created>
  <dcterms:modified xsi:type="dcterms:W3CDTF">2022-12-02T02:36:20Z</dcterms:modified>
</cp:coreProperties>
</file>